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81" r:id="rId4"/>
    <p:sldMasterId id="2147483682" r:id="rId5"/>
    <p:sldMasterId id="2147483683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  <p:sldId id="304" r:id="rId56"/>
    <p:sldId id="305" r:id="rId57"/>
    <p:sldId id="306" r:id="rId58"/>
    <p:sldId id="307" r:id="rId59"/>
    <p:sldId id="308" r:id="rId60"/>
    <p:sldId id="309" r:id="rId61"/>
    <p:sldId id="310" r:id="rId62"/>
    <p:sldId id="311" r:id="rId63"/>
    <p:sldId id="312" r:id="rId64"/>
    <p:sldId id="313" r:id="rId65"/>
    <p:sldId id="314" r:id="rId66"/>
    <p:sldId id="315" r:id="rId67"/>
    <p:sldId id="316" r:id="rId68"/>
  </p:sldIdLst>
  <p:sldSz cy="5143500" cx="9144000"/>
  <p:notesSz cx="6858000" cy="9144000"/>
  <p:embeddedFontLst>
    <p:embeddedFont>
      <p:font typeface="Play"/>
      <p:regular r:id="rId69"/>
      <p:bold r:id="rId70"/>
    </p:embeddedFont>
    <p:embeddedFont>
      <p:font typeface="Inria Sans"/>
      <p:regular r:id="rId71"/>
      <p:bold r:id="rId72"/>
      <p:italic r:id="rId73"/>
      <p:boldItalic r:id="rId7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3.xml"/><Relationship Id="rId42" Type="http://schemas.openxmlformats.org/officeDocument/2006/relationships/slide" Target="slides/slide35.xml"/><Relationship Id="rId41" Type="http://schemas.openxmlformats.org/officeDocument/2006/relationships/slide" Target="slides/slide34.xml"/><Relationship Id="rId44" Type="http://schemas.openxmlformats.org/officeDocument/2006/relationships/slide" Target="slides/slide37.xml"/><Relationship Id="rId43" Type="http://schemas.openxmlformats.org/officeDocument/2006/relationships/slide" Target="slides/slide36.xml"/><Relationship Id="rId46" Type="http://schemas.openxmlformats.org/officeDocument/2006/relationships/slide" Target="slides/slide39.xml"/><Relationship Id="rId45" Type="http://schemas.openxmlformats.org/officeDocument/2006/relationships/slide" Target="slides/slide38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48" Type="http://schemas.openxmlformats.org/officeDocument/2006/relationships/slide" Target="slides/slide41.xml"/><Relationship Id="rId47" Type="http://schemas.openxmlformats.org/officeDocument/2006/relationships/slide" Target="slides/slide40.xml"/><Relationship Id="rId49" Type="http://schemas.openxmlformats.org/officeDocument/2006/relationships/slide" Target="slides/slide42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73" Type="http://schemas.openxmlformats.org/officeDocument/2006/relationships/font" Target="fonts/InriaSans-italic.fntdata"/><Relationship Id="rId72" Type="http://schemas.openxmlformats.org/officeDocument/2006/relationships/font" Target="fonts/InriaSans-bold.fntdata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74" Type="http://schemas.openxmlformats.org/officeDocument/2006/relationships/font" Target="fonts/InriaSans-boldItalic.fntdata"/><Relationship Id="rId33" Type="http://schemas.openxmlformats.org/officeDocument/2006/relationships/slide" Target="slides/slide26.xml"/><Relationship Id="rId32" Type="http://schemas.openxmlformats.org/officeDocument/2006/relationships/slide" Target="slides/slide25.xml"/><Relationship Id="rId35" Type="http://schemas.openxmlformats.org/officeDocument/2006/relationships/slide" Target="slides/slide28.xml"/><Relationship Id="rId34" Type="http://schemas.openxmlformats.org/officeDocument/2006/relationships/slide" Target="slides/slide27.xml"/><Relationship Id="rId71" Type="http://schemas.openxmlformats.org/officeDocument/2006/relationships/font" Target="fonts/InriaSans-regular.fntdata"/><Relationship Id="rId70" Type="http://schemas.openxmlformats.org/officeDocument/2006/relationships/font" Target="fonts/Play-bold.fntdata"/><Relationship Id="rId37" Type="http://schemas.openxmlformats.org/officeDocument/2006/relationships/slide" Target="slides/slide30.xml"/><Relationship Id="rId36" Type="http://schemas.openxmlformats.org/officeDocument/2006/relationships/slide" Target="slides/slide29.xml"/><Relationship Id="rId39" Type="http://schemas.openxmlformats.org/officeDocument/2006/relationships/slide" Target="slides/slide32.xml"/><Relationship Id="rId38" Type="http://schemas.openxmlformats.org/officeDocument/2006/relationships/slide" Target="slides/slide31.xml"/><Relationship Id="rId62" Type="http://schemas.openxmlformats.org/officeDocument/2006/relationships/slide" Target="slides/slide55.xml"/><Relationship Id="rId61" Type="http://schemas.openxmlformats.org/officeDocument/2006/relationships/slide" Target="slides/slide54.xml"/><Relationship Id="rId20" Type="http://schemas.openxmlformats.org/officeDocument/2006/relationships/slide" Target="slides/slide13.xml"/><Relationship Id="rId64" Type="http://schemas.openxmlformats.org/officeDocument/2006/relationships/slide" Target="slides/slide57.xml"/><Relationship Id="rId63" Type="http://schemas.openxmlformats.org/officeDocument/2006/relationships/slide" Target="slides/slide56.xml"/><Relationship Id="rId22" Type="http://schemas.openxmlformats.org/officeDocument/2006/relationships/slide" Target="slides/slide15.xml"/><Relationship Id="rId66" Type="http://schemas.openxmlformats.org/officeDocument/2006/relationships/slide" Target="slides/slide59.xml"/><Relationship Id="rId21" Type="http://schemas.openxmlformats.org/officeDocument/2006/relationships/slide" Target="slides/slide14.xml"/><Relationship Id="rId65" Type="http://schemas.openxmlformats.org/officeDocument/2006/relationships/slide" Target="slides/slide58.xml"/><Relationship Id="rId24" Type="http://schemas.openxmlformats.org/officeDocument/2006/relationships/slide" Target="slides/slide17.xml"/><Relationship Id="rId68" Type="http://schemas.openxmlformats.org/officeDocument/2006/relationships/slide" Target="slides/slide61.xml"/><Relationship Id="rId23" Type="http://schemas.openxmlformats.org/officeDocument/2006/relationships/slide" Target="slides/slide16.xml"/><Relationship Id="rId67" Type="http://schemas.openxmlformats.org/officeDocument/2006/relationships/slide" Target="slides/slide60.xml"/><Relationship Id="rId60" Type="http://schemas.openxmlformats.org/officeDocument/2006/relationships/slide" Target="slides/slide53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69" Type="http://schemas.openxmlformats.org/officeDocument/2006/relationships/font" Target="fonts/Play-regular.fntdata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29" Type="http://schemas.openxmlformats.org/officeDocument/2006/relationships/slide" Target="slides/slide22.xml"/><Relationship Id="rId51" Type="http://schemas.openxmlformats.org/officeDocument/2006/relationships/slide" Target="slides/slide44.xml"/><Relationship Id="rId50" Type="http://schemas.openxmlformats.org/officeDocument/2006/relationships/slide" Target="slides/slide43.xml"/><Relationship Id="rId53" Type="http://schemas.openxmlformats.org/officeDocument/2006/relationships/slide" Target="slides/slide46.xml"/><Relationship Id="rId52" Type="http://schemas.openxmlformats.org/officeDocument/2006/relationships/slide" Target="slides/slide45.xml"/><Relationship Id="rId11" Type="http://schemas.openxmlformats.org/officeDocument/2006/relationships/slide" Target="slides/slide4.xml"/><Relationship Id="rId55" Type="http://schemas.openxmlformats.org/officeDocument/2006/relationships/slide" Target="slides/slide48.xml"/><Relationship Id="rId10" Type="http://schemas.openxmlformats.org/officeDocument/2006/relationships/slide" Target="slides/slide3.xml"/><Relationship Id="rId54" Type="http://schemas.openxmlformats.org/officeDocument/2006/relationships/slide" Target="slides/slide47.xml"/><Relationship Id="rId13" Type="http://schemas.openxmlformats.org/officeDocument/2006/relationships/slide" Target="slides/slide6.xml"/><Relationship Id="rId57" Type="http://schemas.openxmlformats.org/officeDocument/2006/relationships/slide" Target="slides/slide50.xml"/><Relationship Id="rId12" Type="http://schemas.openxmlformats.org/officeDocument/2006/relationships/slide" Target="slides/slide5.xml"/><Relationship Id="rId56" Type="http://schemas.openxmlformats.org/officeDocument/2006/relationships/slide" Target="slides/slide49.xml"/><Relationship Id="rId15" Type="http://schemas.openxmlformats.org/officeDocument/2006/relationships/slide" Target="slides/slide8.xml"/><Relationship Id="rId59" Type="http://schemas.openxmlformats.org/officeDocument/2006/relationships/slide" Target="slides/slide52.xml"/><Relationship Id="rId14" Type="http://schemas.openxmlformats.org/officeDocument/2006/relationships/slide" Target="slides/slide7.xml"/><Relationship Id="rId58" Type="http://schemas.openxmlformats.org/officeDocument/2006/relationships/slide" Target="slides/slide51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a9a716edf4_4_7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g3a9a716edf4_4_7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3d3ab216dd0_7_66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1" name="Google Shape;371;g3d3ab216dd0_7_66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" name="Google Shape;372;g3d3ab216dd0_7_66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3d3ab216dd0_7_6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9" name="Google Shape;379;g3d3ab216dd0_7_62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g3d3ab216dd0_7_62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3a9a716edf4_4_36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7" name="Google Shape;387;g3a9a716edf4_4_36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g3a9a716edf4_4_36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d3ab216dd0_7_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2" name="Google Shape;402;g3d3ab216dd0_7_1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3" name="Google Shape;403;g3d3ab216dd0_7_1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g3d3ab216dd0_7_20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4" name="Google Shape;414;g3d3ab216dd0_7_20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Performance improved, but require additional data assumptions. The idea here is to modify the model parameters in such a way to isolate the gradient of a single input in the batch.</a:t>
            </a:r>
            <a:endParaRPr/>
          </a:p>
        </p:txBody>
      </p:sp>
      <p:sp>
        <p:nvSpPr>
          <p:cNvPr id="415" name="Google Shape;415;g3d3ab216dd0_7_20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3d64d66ad4c_0_1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9" name="Google Shape;429;g3d64d66ad4c_0_12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0" name="Google Shape;430;g3d64d66ad4c_0_12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3d3ab216dd0_7_9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9" name="Google Shape;449;g3d3ab216dd0_7_9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0" name="Google Shape;450;g3d3ab216dd0_7_9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3d3ab216dd0_7_3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Google Shape;460;g3d3ab216dd0_7_3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3a9baa94150_1_5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9" name="Google Shape;469;g3a9baa94150_1_5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0" name="Google Shape;470;g3a9baa94150_1_5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g3d3ab216dd0_7_3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5" name="Google Shape;505;g3d3ab216dd0_7_31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Forward propagation</a:t>
            </a:r>
            <a:endParaRPr/>
          </a:p>
        </p:txBody>
      </p:sp>
      <p:sp>
        <p:nvSpPr>
          <p:cNvPr id="506" name="Google Shape;506;g3d3ab216dd0_7_31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d65666fe97_0_3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3" name="Google Shape;223;g3d65666fe97_0_33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g3d65666fe97_0_33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g3d3ab216dd0_7_50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9" name="Google Shape;519;g3d3ab216dd0_7_50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0" name="Google Shape;520;g3d3ab216dd0_7_50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g3d3ab216dd0_7_5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3" name="Google Shape;533;g3d3ab216dd0_7_51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Forward propagation</a:t>
            </a:r>
            <a:endParaRPr/>
          </a:p>
        </p:txBody>
      </p:sp>
      <p:sp>
        <p:nvSpPr>
          <p:cNvPr id="534" name="Google Shape;534;g3d3ab216dd0_7_51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6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g3d3ab216dd0_7_37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8" name="Google Shape;548;g3d3ab216dd0_7_37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9" name="Google Shape;549;g3d3ab216dd0_7_37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g3d64d66ad4c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0" name="Google Shape;560;g3d64d66ad4c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Previous attack from this perspective</a:t>
            </a:r>
            <a:endParaRPr/>
          </a:p>
        </p:txBody>
      </p:sp>
      <p:sp>
        <p:nvSpPr>
          <p:cNvPr id="561" name="Google Shape;561;g3d64d66ad4c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3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g3d65666fe97_0_7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5" name="Google Shape;575;g3d65666fe97_0_73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Previous attack from this perspective</a:t>
            </a:r>
            <a:endParaRPr/>
          </a:p>
        </p:txBody>
      </p:sp>
      <p:sp>
        <p:nvSpPr>
          <p:cNvPr id="576" name="Google Shape;576;g3d65666fe97_0_73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g3d3ab216dd0_7_66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1" name="Google Shape;591;g3d3ab216dd0_7_66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2" name="Google Shape;592;g3d3ab216dd0_7_66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7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g3d3ab216dd0_7_78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9" name="Google Shape;599;g3d3ab216dd0_7_78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0" name="Google Shape;600;g3d3ab216dd0_7_78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4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g3d65666fe97_0_57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6" name="Google Shape;616;g3d65666fe97_0_57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In this case we do not make assumption on the type of the model, and we can consider a generale neural network model.</a:t>
            </a:r>
            <a:endParaRPr/>
          </a:p>
        </p:txBody>
      </p:sp>
      <p:sp>
        <p:nvSpPr>
          <p:cNvPr id="617" name="Google Shape;617;g3d65666fe97_0_57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4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g3d65666fe97_0_55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6" name="Google Shape;636;g3d65666fe97_0_55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7" name="Google Shape;637;g3d65666fe97_0_55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3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g3d65666fe97_0_59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55" name="Google Shape;655;g3d65666fe97_0_59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Now, we assume that we have located all the hyperplanes, such that each image is isolated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Kth reconstruction, image j</a:t>
            </a:r>
            <a:endParaRPr/>
          </a:p>
        </p:txBody>
      </p:sp>
      <p:sp>
        <p:nvSpPr>
          <p:cNvPr id="656" name="Google Shape;656;g3d65666fe97_0_59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3d65666fe97_0_35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2" name="Google Shape;242;g3d65666fe97_0_35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g3d65666fe97_0_35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4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g3d3ab216dd0_7_9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76" name="Google Shape;676;g3d3ab216dd0_7_93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7" name="Google Shape;677;g3d3ab216dd0_7_93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4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g3d3ab216dd0_7_89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6" name="Google Shape;686;g3d3ab216dd0_7_89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7" name="Google Shape;687;g3d3ab216dd0_7_89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6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g3d3ab216dd0_7_95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8" name="Google Shape;698;g3d3ab216dd0_7_95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9" name="Google Shape;699;g3d3ab216dd0_7_95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5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g3d65666fe97_0_8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07" name="Google Shape;707;g3d65666fe97_0_83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8" name="Google Shape;708;g3d65666fe97_0_83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6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g3d3ab216dd0_7_98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18" name="Google Shape;718;g3d3ab216dd0_7_98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9" name="Google Shape;719;g3d3ab216dd0_7_98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8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g3d3ab216dd0_7_99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30" name="Google Shape;730;g3d3ab216dd0_7_99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1" name="Google Shape;731;g3d3ab216dd0_7_99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3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g3d65666fe97_0_89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45" name="Google Shape;745;g3d65666fe97_0_89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6" name="Google Shape;746;g3d65666fe97_0_89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6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g3d65666fe97_0_90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58" name="Google Shape;758;g3d65666fe97_0_90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9" name="Google Shape;759;g3d65666fe97_0_90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9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g3d65666fe97_0_79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71" name="Google Shape;771;g3d65666fe97_0_79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2" name="Google Shape;772;g3d65666fe97_0_79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3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Google Shape;784;g3d3ab216dd0_7_10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85" name="Google Shape;785;g3d3ab216dd0_7_103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6" name="Google Shape;786;g3d3ab216dd0_7_103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3d65666fe97_0_37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2" name="Google Shape;262;g3d65666fe97_0_37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g3d65666fe97_0_37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3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g3d3ab216dd0_7_104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05" name="Google Shape;805;g3d3ab216dd0_7_104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6" name="Google Shape;806;g3d3ab216dd0_7_104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g3d3ab216dd0_7_106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26" name="Google Shape;826;g3d3ab216dd0_7_106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7" name="Google Shape;827;g3d3ab216dd0_7_106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5" name="Shape 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" name="Google Shape;846;g3d3ab216dd0_7_108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47" name="Google Shape;847;g3d3ab216dd0_7_108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8" name="Google Shape;848;g3d3ab216dd0_7_108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7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g3d3ab216dd0_7_110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9" name="Google Shape;869;g3d3ab216dd0_7_110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0" name="Google Shape;870;g3d3ab216dd0_7_110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7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Google Shape;888;g3d3ab216dd0_7_115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89" name="Google Shape;889;g3d3ab216dd0_7_115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0" name="Google Shape;890;g3d3ab216dd0_7_115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0" name="Shape 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" name="Google Shape;911;g3d3ab216dd0_7_12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12" name="Google Shape;912;g3d3ab216dd0_7_121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3" name="Google Shape;913;g3d3ab216dd0_7_121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4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5" name="Google Shape;935;g3d3ab216dd0_7_118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36" name="Google Shape;936;g3d3ab216dd0_7_118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7" name="Google Shape;937;g3d3ab216dd0_7_118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9" name="Shape 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0" name="Google Shape;960;g3d3ab216dd0_7_12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61" name="Google Shape;961;g3d3ab216dd0_7_123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2" name="Google Shape;962;g3d3ab216dd0_7_123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1" name="Shape 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" name="Google Shape;972;g3d65666fe97_0_94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73" name="Google Shape;973;g3d65666fe97_0_94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4" name="Google Shape;974;g3d65666fe97_0_94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g3d65666fe97_0_95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2" name="Google Shape;982;g3d65666fe97_0_95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3" name="Google Shape;983;g3d65666fe97_0_95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3d65666fe97_0_39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3" name="Google Shape;283;g3d65666fe97_0_39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g3d65666fe97_0_39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g3d65666fe97_0_96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1" name="Google Shape;991;g3d65666fe97_0_96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2" name="Google Shape;992;g3d65666fe97_0_96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8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g3d65666fe97_0_97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00" name="Google Shape;1000;g3d65666fe97_0_97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1" name="Google Shape;1001;g3d65666fe97_0_97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7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g3d65666fe97_0_98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09" name="Google Shape;1009;g3d65666fe97_0_98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0" name="Google Shape;1010;g3d65666fe97_0_98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6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g3d65666fe97_0_99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18" name="Google Shape;1018;g3d65666fe97_0_99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9" name="Google Shape;1019;g3d65666fe97_0_99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g3d65666fe97_0_100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27" name="Google Shape;1027;g3d65666fe97_0_100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8" name="Google Shape;1028;g3d65666fe97_0_100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4" name="Shape 1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Google Shape;1035;g3d65666fe97_0_10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36" name="Google Shape;1036;g3d65666fe97_0_101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7" name="Google Shape;1037;g3d65666fe97_0_101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3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g3d64d66ad4c_0_1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45" name="Google Shape;1045;g3d64d66ad4c_0_11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6" name="Google Shape;1046;g3d64d66ad4c_0_11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g3d3ab216dd0_7_126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56" name="Google Shape;1056;g3d3ab216dd0_7_126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7" name="Google Shape;1057;g3d3ab216dd0_7_126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4" name="Shape 1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Google Shape;1065;g3d3ab216dd0_7_129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66" name="Google Shape;1066;g3d3ab216dd0_7_129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7" name="Google Shape;1067;g3d3ab216dd0_7_129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5" name="Shape 10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6" name="Google Shape;1076;g3d65666fe97_0_9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77" name="Google Shape;1077;g3d65666fe97_0_93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8" name="Google Shape;1078;g3d65666fe97_0_93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3a9a716edf4_4_29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6" name="Google Shape;306;g3a9a716edf4_4_29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g3a9a716edf4_4_29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5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6" name="Google Shape;1086;g3d3ab216dd0_7_130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87" name="Google Shape;1087;g3d3ab216dd0_7_130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8" name="Google Shape;1088;g3d3ab216dd0_7_130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4" name="Shape 1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" name="Google Shape;1095;g3d3ab216dd0_7_131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6" name="Google Shape;1096;g3d3ab216dd0_7_13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3a9a716edf4_4_35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5" name="Google Shape;335;g3a9a716edf4_4_35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g3a9a716edf4_4_35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3d3ab216dd0_7_58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0" name="Google Shape;350;g3d3ab216dd0_7_58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g3d3ab216dd0_7_58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3d65666fe97_0_5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0" name="Google Shape;360;g3d65666fe97_0_52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g3d65666fe97_0_52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contenuto" type="obj">
  <p:cSld name="OBJECT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titolo" type="title">
  <p:cSld name="TITLE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Play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4" name="Google Shape;64;p15"/>
          <p:cNvSpPr txBox="1"/>
          <p:nvPr>
            <p:ph idx="1" type="subTitle"/>
          </p:nvPr>
        </p:nvSpPr>
        <p:spPr>
          <a:xfrm>
            <a:off x="1143000" y="2701529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65" name="Google Shape;65;p15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estazione sezione" type="secHead">
  <p:cSld name="SECTION_HEADER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/>
          <p:nvPr>
            <p:ph type="title"/>
          </p:nvPr>
        </p:nvSpPr>
        <p:spPr>
          <a:xfrm>
            <a:off x="623888" y="1282303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Play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Google Shape;70;p16"/>
          <p:cNvSpPr txBox="1"/>
          <p:nvPr>
            <p:ph idx="1" type="body"/>
          </p:nvPr>
        </p:nvSpPr>
        <p:spPr>
          <a:xfrm>
            <a:off x="623888" y="3442097"/>
            <a:ext cx="7886700" cy="11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57575"/>
              </a:buClr>
              <a:buSzPts val="1500"/>
              <a:buNone/>
              <a:defRPr sz="15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57575"/>
              </a:buClr>
              <a:buSzPts val="1400"/>
              <a:buNone/>
              <a:defRPr sz="14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71" name="Google Shape;71;p16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Google Shape;73;p16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e contenuti" type="twoObj">
  <p:cSld name="TWO_OBJECTS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Google Shape;76;p17"/>
          <p:cNvSpPr txBox="1"/>
          <p:nvPr>
            <p:ph idx="1" type="body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Google Shape;77;p17"/>
          <p:cNvSpPr txBox="1"/>
          <p:nvPr>
            <p:ph idx="2" type="body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fronto" type="twoTxTwoObj">
  <p:cSld name="TWO_OBJECTS_WITH_TEX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 txBox="1"/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3" name="Google Shape;83;p18"/>
          <p:cNvSpPr txBox="1"/>
          <p:nvPr>
            <p:ph idx="1" type="body"/>
          </p:nvPr>
        </p:nvSpPr>
        <p:spPr>
          <a:xfrm>
            <a:off x="629841" y="1260872"/>
            <a:ext cx="38682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84" name="Google Shape;84;p18"/>
          <p:cNvSpPr txBox="1"/>
          <p:nvPr>
            <p:ph idx="2" type="body"/>
          </p:nvPr>
        </p:nvSpPr>
        <p:spPr>
          <a:xfrm>
            <a:off x="629841" y="1878806"/>
            <a:ext cx="3868200" cy="2763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3" type="body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86" name="Google Shape;86;p18"/>
          <p:cNvSpPr txBox="1"/>
          <p:nvPr>
            <p:ph idx="4" type="body"/>
          </p:nvPr>
        </p:nvSpPr>
        <p:spPr>
          <a:xfrm>
            <a:off x="4629150" y="1878806"/>
            <a:ext cx="3887400" cy="2763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8" name="Google Shape;88;p18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titolo" type="titleOnly">
  <p:cSld name="TITLE_ONLY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2" name="Google Shape;92;p19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3" name="Google Shape;93;p19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uota" type="blank">
  <p:cSld name="BLANK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0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7" name="Google Shape;97;p20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8" name="Google Shape;98;p20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to con didascalia" type="objTx">
  <p:cSld name="OBJECT_WITH_CAPTION_TEXT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/>
          <p:nvPr>
            <p:ph type="title"/>
          </p:nvPr>
        </p:nvSpPr>
        <p:spPr>
          <a:xfrm>
            <a:off x="629841" y="342900"/>
            <a:ext cx="2949300" cy="1200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1" name="Google Shape;101;p21"/>
          <p:cNvSpPr txBox="1"/>
          <p:nvPr>
            <p:ph idx="1" type="body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102" name="Google Shape;102;p21"/>
          <p:cNvSpPr txBox="1"/>
          <p:nvPr>
            <p:ph idx="2" type="body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103" name="Google Shape;103;p21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4" name="Google Shape;104;p21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5" name="Google Shape;105;p21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magine con didascalia" type="picTx">
  <p:cSld name="PICTURE_WITH_CAPTION_TEXT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/>
          <p:nvPr>
            <p:ph type="title"/>
          </p:nvPr>
        </p:nvSpPr>
        <p:spPr>
          <a:xfrm>
            <a:off x="629841" y="342900"/>
            <a:ext cx="2949300" cy="1200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8" name="Google Shape;108;p22"/>
          <p:cNvSpPr/>
          <p:nvPr>
            <p:ph idx="2" type="pic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</p:sp>
      <p:sp>
        <p:nvSpPr>
          <p:cNvPr id="109" name="Google Shape;109;p22"/>
          <p:cNvSpPr txBox="1"/>
          <p:nvPr>
            <p:ph idx="1" type="body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110" name="Google Shape;110;p22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1" name="Google Shape;111;p22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2" name="Google Shape;112;p22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testo verticale" type="vertTx">
  <p:cSld name="VERTICAL_TEXT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5" name="Google Shape;115;p23"/>
          <p:cNvSpPr txBox="1"/>
          <p:nvPr>
            <p:ph idx="1" type="body"/>
          </p:nvPr>
        </p:nvSpPr>
        <p:spPr>
          <a:xfrm rot="5400000">
            <a:off x="2940300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16" name="Google Shape;116;p23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olo e testo verticale" type="vertTitleAndTx">
  <p:cSld name="VERTICAL_TITLE_AND_VERTICAL_TEXT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/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1" name="Google Shape;121;p24"/>
          <p:cNvSpPr txBox="1"/>
          <p:nvPr>
            <p:ph idx="1" type="body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22" name="Google Shape;122;p24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6"/>
          <p:cNvSpPr txBox="1"/>
          <p:nvPr>
            <p:ph type="title"/>
          </p:nvPr>
        </p:nvSpPr>
        <p:spPr>
          <a:xfrm>
            <a:off x="457200" y="331940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5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45" name="Google Shape;145;p26"/>
          <p:cNvSpPr txBox="1"/>
          <p:nvPr>
            <p:ph idx="1" type="body"/>
          </p:nvPr>
        </p:nvSpPr>
        <p:spPr>
          <a:xfrm>
            <a:off x="555170" y="1214147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spcBef>
                <a:spcPts val="300"/>
              </a:spcBef>
              <a:spcAft>
                <a:spcPts val="0"/>
              </a:spcAft>
              <a:buSzPts val="1400"/>
              <a:buChar char="▪"/>
              <a:defRPr/>
            </a:lvl1pPr>
            <a:lvl2pPr indent="-317500" lvl="1" marL="914400" algn="l">
              <a:spcBef>
                <a:spcPts val="300"/>
              </a:spcBef>
              <a:spcAft>
                <a:spcPts val="0"/>
              </a:spcAft>
              <a:buSzPts val="1400"/>
              <a:buChar char="–"/>
              <a:defRPr/>
            </a:lvl2pPr>
            <a:lvl3pPr indent="-317500" lvl="2" marL="1371600" algn="l">
              <a:spcBef>
                <a:spcPts val="300"/>
              </a:spcBef>
              <a:spcAft>
                <a:spcPts val="0"/>
              </a:spcAft>
              <a:buSzPts val="1400"/>
              <a:buChar char="o"/>
              <a:defRPr/>
            </a:lvl3pPr>
            <a:lvl4pPr indent="-317500" lvl="3" marL="1828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4pPr>
            <a:lvl5pPr indent="-317500" lvl="4" marL="22860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5pPr>
            <a:lvl6pPr indent="-317500" lvl="5" marL="2743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46" name="Google Shape;146;p26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47" name="Google Shape;147;p26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48" name="Google Shape;148;p26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type="title">
  <p:cSld name="TITLE"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7"/>
          <p:cNvSpPr txBox="1"/>
          <p:nvPr>
            <p:ph type="ctrTitle"/>
          </p:nvPr>
        </p:nvSpPr>
        <p:spPr>
          <a:xfrm>
            <a:off x="685800" y="1597820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1" name="Google Shape;151;p27"/>
          <p:cNvSpPr txBox="1"/>
          <p:nvPr>
            <p:ph idx="1" type="subTitle"/>
          </p:nvPr>
        </p:nvSpPr>
        <p:spPr>
          <a:xfrm>
            <a:off x="1371600" y="2914650"/>
            <a:ext cx="6400800" cy="13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ctr">
              <a:spcBef>
                <a:spcPts val="500"/>
              </a:spcBef>
              <a:spcAft>
                <a:spcPts val="0"/>
              </a:spcAft>
              <a:buSzPts val="24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400"/>
              </a:spcBef>
              <a:spcAft>
                <a:spcPts val="0"/>
              </a:spcAft>
              <a:buSzPts val="21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00"/>
              </a:spcBef>
              <a:spcAft>
                <a:spcPts val="0"/>
              </a:spcAft>
              <a:buSzPts val="18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52" name="Google Shape;152;p27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3" name="Google Shape;153;p27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4" name="Google Shape;154;p27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-tête de section" type="secHead">
  <p:cSld name="SECTION_HEADER"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8"/>
          <p:cNvSpPr txBox="1"/>
          <p:nvPr>
            <p:ph type="title"/>
          </p:nvPr>
        </p:nvSpPr>
        <p:spPr>
          <a:xfrm>
            <a:off x="722313" y="3305176"/>
            <a:ext cx="7772400" cy="1021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3000"/>
              <a:buFont typeface="Inria Sans"/>
              <a:buNone/>
              <a:defRPr b="1" sz="3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7" name="Google Shape;157;p28"/>
          <p:cNvSpPr txBox="1"/>
          <p:nvPr>
            <p:ph idx="1" type="body"/>
          </p:nvPr>
        </p:nvSpPr>
        <p:spPr>
          <a:xfrm>
            <a:off x="722313" y="2180035"/>
            <a:ext cx="7772400" cy="11250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algn="l">
              <a:spcBef>
                <a:spcPts val="30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1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1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1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1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1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1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58" name="Google Shape;158;p28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9" name="Google Shape;159;p28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0" name="Google Shape;160;p28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ux contenus" type="twoObj">
  <p:cSld name="TWO_OBJECTS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9"/>
          <p:cNvSpPr txBox="1"/>
          <p:nvPr>
            <p:ph type="title"/>
          </p:nvPr>
        </p:nvSpPr>
        <p:spPr>
          <a:xfrm>
            <a:off x="555170" y="359933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3" name="Google Shape;163;p29"/>
          <p:cNvSpPr txBox="1"/>
          <p:nvPr>
            <p:ph idx="1" type="body"/>
          </p:nvPr>
        </p:nvSpPr>
        <p:spPr>
          <a:xfrm>
            <a:off x="457200" y="1200151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61950" lvl="0" marL="457200" algn="l">
              <a:spcBef>
                <a:spcPts val="400"/>
              </a:spcBef>
              <a:spcAft>
                <a:spcPts val="0"/>
              </a:spcAft>
              <a:buSzPts val="2100"/>
              <a:buChar char="▪"/>
              <a:defRPr sz="2100"/>
            </a:lvl1pPr>
            <a:lvl2pPr indent="-342900" lvl="1" marL="914400" algn="l">
              <a:spcBef>
                <a:spcPts val="400"/>
              </a:spcBef>
              <a:spcAft>
                <a:spcPts val="0"/>
              </a:spcAft>
              <a:buSzPts val="1800"/>
              <a:buChar char="–"/>
              <a:defRPr sz="1800"/>
            </a:lvl2pPr>
            <a:lvl3pPr indent="-323850" lvl="2" marL="1371600" algn="l">
              <a:spcBef>
                <a:spcPts val="300"/>
              </a:spcBef>
              <a:spcAft>
                <a:spcPts val="0"/>
              </a:spcAft>
              <a:buSzPts val="1500"/>
              <a:buChar char="o"/>
              <a:defRPr sz="1500"/>
            </a:lvl3pPr>
            <a:lvl4pPr indent="-317500" lvl="3" marL="1828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4pPr>
            <a:lvl5pPr indent="-317500" lvl="4" marL="22860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 sz="1400"/>
            </a:lvl5pPr>
            <a:lvl6pPr indent="-317500" lvl="5" marL="2743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6pPr>
            <a:lvl7pPr indent="-317500" lvl="6" marL="3200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7pPr>
            <a:lvl8pPr indent="-317500" lvl="7" marL="3657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8pPr>
            <a:lvl9pPr indent="-317500" lvl="8" marL="4114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9pPr>
          </a:lstStyle>
          <a:p/>
        </p:txBody>
      </p:sp>
      <p:sp>
        <p:nvSpPr>
          <p:cNvPr id="164" name="Google Shape;164;p29"/>
          <p:cNvSpPr txBox="1"/>
          <p:nvPr>
            <p:ph idx="2" type="body"/>
          </p:nvPr>
        </p:nvSpPr>
        <p:spPr>
          <a:xfrm>
            <a:off x="4648200" y="1200151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61950" lvl="0" marL="457200" algn="l">
              <a:spcBef>
                <a:spcPts val="400"/>
              </a:spcBef>
              <a:spcAft>
                <a:spcPts val="0"/>
              </a:spcAft>
              <a:buSzPts val="2100"/>
              <a:buChar char="▪"/>
              <a:defRPr sz="2100"/>
            </a:lvl1pPr>
            <a:lvl2pPr indent="-342900" lvl="1" marL="914400" algn="l">
              <a:spcBef>
                <a:spcPts val="400"/>
              </a:spcBef>
              <a:spcAft>
                <a:spcPts val="0"/>
              </a:spcAft>
              <a:buSzPts val="1800"/>
              <a:buChar char="–"/>
              <a:defRPr sz="1800"/>
            </a:lvl2pPr>
            <a:lvl3pPr indent="-323850" lvl="2" marL="1371600" algn="l">
              <a:spcBef>
                <a:spcPts val="300"/>
              </a:spcBef>
              <a:spcAft>
                <a:spcPts val="0"/>
              </a:spcAft>
              <a:buSzPts val="1500"/>
              <a:buChar char="o"/>
              <a:defRPr sz="1500"/>
            </a:lvl3pPr>
            <a:lvl4pPr indent="-317500" lvl="3" marL="1828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4pPr>
            <a:lvl5pPr indent="-317500" lvl="4" marL="22860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 sz="1400"/>
            </a:lvl5pPr>
            <a:lvl6pPr indent="-317500" lvl="5" marL="2743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6pPr>
            <a:lvl7pPr indent="-317500" lvl="6" marL="3200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7pPr>
            <a:lvl8pPr indent="-317500" lvl="7" marL="3657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8pPr>
            <a:lvl9pPr indent="-317500" lvl="8" marL="4114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9pPr>
          </a:lstStyle>
          <a:p/>
        </p:txBody>
      </p:sp>
      <p:sp>
        <p:nvSpPr>
          <p:cNvPr id="165" name="Google Shape;165;p29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6" name="Google Shape;166;p29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7" name="Google Shape;167;p29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ison" type="twoTxTwoObj">
  <p:cSld name="TWO_OBJECTS_WITH_TEXT"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0"/>
          <p:cNvSpPr txBox="1"/>
          <p:nvPr>
            <p:ph type="title"/>
          </p:nvPr>
        </p:nvSpPr>
        <p:spPr>
          <a:xfrm>
            <a:off x="555170" y="359933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3300"/>
              <a:buFont typeface="Inria Sans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70" name="Google Shape;170;p30"/>
          <p:cNvSpPr txBox="1"/>
          <p:nvPr>
            <p:ph idx="1" type="body"/>
          </p:nvPr>
        </p:nvSpPr>
        <p:spPr>
          <a:xfrm>
            <a:off x="457200" y="1151335"/>
            <a:ext cx="4040100" cy="479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1800"/>
              <a:buNone/>
              <a:defRPr b="1" sz="1800"/>
            </a:lvl1pPr>
            <a:lvl2pPr indent="-228600" lvl="1" marL="914400" algn="l">
              <a:spcBef>
                <a:spcPts val="300"/>
              </a:spcBef>
              <a:spcAft>
                <a:spcPts val="0"/>
              </a:spcAft>
              <a:buSzPts val="1500"/>
              <a:buNone/>
              <a:defRPr b="1" sz="1500"/>
            </a:lvl2pPr>
            <a:lvl3pPr indent="-228600" lvl="2" marL="1371600" algn="l">
              <a:spcBef>
                <a:spcPts val="300"/>
              </a:spcBef>
              <a:spcAft>
                <a:spcPts val="0"/>
              </a:spcAft>
              <a:buSzPts val="1400"/>
              <a:buNone/>
              <a:defRPr b="1" sz="14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171" name="Google Shape;171;p30"/>
          <p:cNvSpPr txBox="1"/>
          <p:nvPr>
            <p:ph idx="2" type="body"/>
          </p:nvPr>
        </p:nvSpPr>
        <p:spPr>
          <a:xfrm>
            <a:off x="457200" y="1631156"/>
            <a:ext cx="4040100" cy="29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42900" lvl="0" marL="457200" algn="l">
              <a:spcBef>
                <a:spcPts val="400"/>
              </a:spcBef>
              <a:spcAft>
                <a:spcPts val="0"/>
              </a:spcAft>
              <a:buSzPts val="1800"/>
              <a:buChar char="▪"/>
              <a:defRPr sz="1800"/>
            </a:lvl1pPr>
            <a:lvl2pPr indent="-323850" lvl="1" marL="914400" algn="l">
              <a:spcBef>
                <a:spcPts val="300"/>
              </a:spcBef>
              <a:spcAft>
                <a:spcPts val="0"/>
              </a:spcAft>
              <a:buSzPts val="1500"/>
              <a:buChar char="–"/>
              <a:defRPr sz="1500"/>
            </a:lvl2pPr>
            <a:lvl3pPr indent="-317500" lvl="2" marL="1371600" algn="l">
              <a:spcBef>
                <a:spcPts val="300"/>
              </a:spcBef>
              <a:spcAft>
                <a:spcPts val="0"/>
              </a:spcAft>
              <a:buSzPts val="1400"/>
              <a:buChar char="o"/>
              <a:defRPr sz="1400"/>
            </a:lvl3pPr>
            <a:lvl4pPr indent="-3048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4pPr>
            <a:lvl5pPr indent="-3048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/>
            </a:lvl5pPr>
            <a:lvl6pPr indent="-3048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indent="-3048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indent="-3048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indent="-3048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/>
        </p:txBody>
      </p:sp>
      <p:sp>
        <p:nvSpPr>
          <p:cNvPr id="172" name="Google Shape;172;p30"/>
          <p:cNvSpPr txBox="1"/>
          <p:nvPr>
            <p:ph idx="3" type="body"/>
          </p:nvPr>
        </p:nvSpPr>
        <p:spPr>
          <a:xfrm>
            <a:off x="4645026" y="1151335"/>
            <a:ext cx="4041900" cy="479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1800"/>
              <a:buNone/>
              <a:defRPr b="1" sz="1800"/>
            </a:lvl1pPr>
            <a:lvl2pPr indent="-228600" lvl="1" marL="914400" algn="l">
              <a:spcBef>
                <a:spcPts val="300"/>
              </a:spcBef>
              <a:spcAft>
                <a:spcPts val="0"/>
              </a:spcAft>
              <a:buSzPts val="1500"/>
              <a:buNone/>
              <a:defRPr b="1" sz="1500"/>
            </a:lvl2pPr>
            <a:lvl3pPr indent="-228600" lvl="2" marL="1371600" algn="l">
              <a:spcBef>
                <a:spcPts val="300"/>
              </a:spcBef>
              <a:spcAft>
                <a:spcPts val="0"/>
              </a:spcAft>
              <a:buSzPts val="1400"/>
              <a:buNone/>
              <a:defRPr b="1" sz="14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173" name="Google Shape;173;p30"/>
          <p:cNvSpPr txBox="1"/>
          <p:nvPr>
            <p:ph idx="4" type="body"/>
          </p:nvPr>
        </p:nvSpPr>
        <p:spPr>
          <a:xfrm>
            <a:off x="4645026" y="1631156"/>
            <a:ext cx="4041900" cy="29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42900" lvl="0" marL="457200" algn="l">
              <a:spcBef>
                <a:spcPts val="400"/>
              </a:spcBef>
              <a:spcAft>
                <a:spcPts val="0"/>
              </a:spcAft>
              <a:buSzPts val="1800"/>
              <a:buChar char="▪"/>
              <a:defRPr sz="1800"/>
            </a:lvl1pPr>
            <a:lvl2pPr indent="-323850" lvl="1" marL="914400" algn="l">
              <a:spcBef>
                <a:spcPts val="300"/>
              </a:spcBef>
              <a:spcAft>
                <a:spcPts val="0"/>
              </a:spcAft>
              <a:buSzPts val="1500"/>
              <a:buChar char="–"/>
              <a:defRPr sz="1500"/>
            </a:lvl2pPr>
            <a:lvl3pPr indent="-317500" lvl="2" marL="1371600" algn="l">
              <a:spcBef>
                <a:spcPts val="300"/>
              </a:spcBef>
              <a:spcAft>
                <a:spcPts val="0"/>
              </a:spcAft>
              <a:buSzPts val="1400"/>
              <a:buChar char="o"/>
              <a:defRPr sz="1400"/>
            </a:lvl3pPr>
            <a:lvl4pPr indent="-3048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4pPr>
            <a:lvl5pPr indent="-3048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/>
            </a:lvl5pPr>
            <a:lvl6pPr indent="-3048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indent="-3048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indent="-3048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indent="-3048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/>
        </p:txBody>
      </p:sp>
      <p:sp>
        <p:nvSpPr>
          <p:cNvPr id="174" name="Google Shape;174;p30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75" name="Google Shape;175;p30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76" name="Google Shape;176;p30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 type="titleOnly">
  <p:cSld name="TITLE_ONLY"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1"/>
          <p:cNvSpPr txBox="1"/>
          <p:nvPr>
            <p:ph type="title"/>
          </p:nvPr>
        </p:nvSpPr>
        <p:spPr>
          <a:xfrm>
            <a:off x="555170" y="359933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79" name="Google Shape;179;p31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80" name="Google Shape;180;p31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81" name="Google Shape;181;p31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2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84" name="Google Shape;184;p32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85" name="Google Shape;185;p32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 avec légende" type="objTx">
  <p:cSld name="OBJECT_WITH_CAPTION_TEXT"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3"/>
          <p:cNvSpPr txBox="1"/>
          <p:nvPr>
            <p:ph type="title"/>
          </p:nvPr>
        </p:nvSpPr>
        <p:spPr>
          <a:xfrm>
            <a:off x="457201" y="204788"/>
            <a:ext cx="3008400" cy="8715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1500"/>
              <a:buFont typeface="Inria Sans"/>
              <a:buNone/>
              <a:defRPr b="1" sz="1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88" name="Google Shape;188;p33"/>
          <p:cNvSpPr txBox="1"/>
          <p:nvPr>
            <p:ph idx="1" type="body"/>
          </p:nvPr>
        </p:nvSpPr>
        <p:spPr>
          <a:xfrm>
            <a:off x="3575050" y="204788"/>
            <a:ext cx="5111700" cy="4389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81000" lvl="0" marL="457200" algn="l">
              <a:spcBef>
                <a:spcPts val="500"/>
              </a:spcBef>
              <a:spcAft>
                <a:spcPts val="0"/>
              </a:spcAft>
              <a:buSzPts val="2400"/>
              <a:buChar char="▪"/>
              <a:defRPr sz="2400"/>
            </a:lvl1pPr>
            <a:lvl2pPr indent="-361950" lvl="1" marL="914400" algn="l">
              <a:spcBef>
                <a:spcPts val="400"/>
              </a:spcBef>
              <a:spcAft>
                <a:spcPts val="0"/>
              </a:spcAft>
              <a:buSzPts val="2100"/>
              <a:buChar char="–"/>
              <a:defRPr sz="2100"/>
            </a:lvl2pPr>
            <a:lvl3pPr indent="-342900" lvl="2" marL="1371600" algn="l">
              <a:spcBef>
                <a:spcPts val="400"/>
              </a:spcBef>
              <a:spcAft>
                <a:spcPts val="0"/>
              </a:spcAft>
              <a:buSzPts val="1800"/>
              <a:buChar char="o"/>
              <a:defRPr sz="1800"/>
            </a:lvl3pPr>
            <a:lvl4pPr indent="-323850" lvl="3" marL="1828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–"/>
              <a:defRPr sz="1500"/>
            </a:lvl4pPr>
            <a:lvl5pPr indent="-323850" lvl="4" marL="22860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»"/>
              <a:defRPr sz="1500"/>
            </a:lvl5pPr>
            <a:lvl6pPr indent="-323850" lvl="5" marL="2743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189" name="Google Shape;189;p33"/>
          <p:cNvSpPr txBox="1"/>
          <p:nvPr>
            <p:ph idx="2" type="body"/>
          </p:nvPr>
        </p:nvSpPr>
        <p:spPr>
          <a:xfrm>
            <a:off x="457201" y="1076326"/>
            <a:ext cx="3008400" cy="3518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SzPts val="1100"/>
              <a:buNone/>
              <a:defRPr sz="1100"/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SzPts val="900"/>
              <a:buNone/>
              <a:defRPr sz="9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SzPts val="800"/>
              <a:buNone/>
              <a:defRPr sz="800"/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9pPr>
          </a:lstStyle>
          <a:p/>
        </p:txBody>
      </p:sp>
      <p:sp>
        <p:nvSpPr>
          <p:cNvPr id="190" name="Google Shape;190;p33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1" name="Google Shape;191;p33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2" name="Google Shape;192;p33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vec légende" type="picTx">
  <p:cSld name="PICTURE_WITH_CAPTION_TEXT"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4"/>
          <p:cNvSpPr txBox="1"/>
          <p:nvPr>
            <p:ph type="title"/>
          </p:nvPr>
        </p:nvSpPr>
        <p:spPr>
          <a:xfrm>
            <a:off x="1792288" y="3600450"/>
            <a:ext cx="5486400" cy="425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1500"/>
              <a:buFont typeface="Inria Sans"/>
              <a:buNone/>
              <a:defRPr b="1" sz="1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5" name="Google Shape;195;p34"/>
          <p:cNvSpPr/>
          <p:nvPr>
            <p:ph idx="2" type="pic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</p:sp>
      <p:sp>
        <p:nvSpPr>
          <p:cNvPr id="196" name="Google Shape;196;p34"/>
          <p:cNvSpPr txBox="1"/>
          <p:nvPr>
            <p:ph idx="1" type="body"/>
          </p:nvPr>
        </p:nvSpPr>
        <p:spPr>
          <a:xfrm>
            <a:off x="1792288" y="4025504"/>
            <a:ext cx="54864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SzPts val="1100"/>
              <a:buNone/>
              <a:defRPr sz="1100"/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SzPts val="900"/>
              <a:buNone/>
              <a:defRPr sz="9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SzPts val="800"/>
              <a:buNone/>
              <a:defRPr sz="800"/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9pPr>
          </a:lstStyle>
          <a:p/>
        </p:txBody>
      </p:sp>
      <p:sp>
        <p:nvSpPr>
          <p:cNvPr id="197" name="Google Shape;197;p34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8" name="Google Shape;198;p34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9" name="Google Shape;199;p34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 vertical" type="vertTx">
  <p:cSld name="VERTICAL_TEXT"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5"/>
          <p:cNvSpPr txBox="1"/>
          <p:nvPr>
            <p:ph type="title"/>
          </p:nvPr>
        </p:nvSpPr>
        <p:spPr>
          <a:xfrm>
            <a:off x="555170" y="359933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02" name="Google Shape;202;p35"/>
          <p:cNvSpPr txBox="1"/>
          <p:nvPr>
            <p:ph idx="1" type="body"/>
          </p:nvPr>
        </p:nvSpPr>
        <p:spPr>
          <a:xfrm rot="5400000">
            <a:off x="2972720" y="-1203403"/>
            <a:ext cx="3394500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spcBef>
                <a:spcPts val="300"/>
              </a:spcBef>
              <a:spcAft>
                <a:spcPts val="0"/>
              </a:spcAft>
              <a:buSzPts val="1400"/>
              <a:buChar char="▪"/>
              <a:defRPr/>
            </a:lvl1pPr>
            <a:lvl2pPr indent="-317500" lvl="1" marL="914400" algn="l">
              <a:spcBef>
                <a:spcPts val="300"/>
              </a:spcBef>
              <a:spcAft>
                <a:spcPts val="0"/>
              </a:spcAft>
              <a:buSzPts val="1400"/>
              <a:buChar char="–"/>
              <a:defRPr/>
            </a:lvl2pPr>
            <a:lvl3pPr indent="-317500" lvl="2" marL="1371600" algn="l">
              <a:spcBef>
                <a:spcPts val="300"/>
              </a:spcBef>
              <a:spcAft>
                <a:spcPts val="0"/>
              </a:spcAft>
              <a:buSzPts val="1400"/>
              <a:buChar char="o"/>
              <a:defRPr/>
            </a:lvl3pPr>
            <a:lvl4pPr indent="-317500" lvl="3" marL="1828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4pPr>
            <a:lvl5pPr indent="-317500" lvl="4" marL="22860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5pPr>
            <a:lvl6pPr indent="-317500" lvl="5" marL="2743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03" name="Google Shape;203;p35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04" name="Google Shape;204;p35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05" name="Google Shape;205;p35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vertical et texte" type="vertTitleAndTx">
  <p:cSld name="VERTICAL_TITLE_AND_VERTICAL_TEXT"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36"/>
          <p:cNvSpPr txBox="1"/>
          <p:nvPr>
            <p:ph type="title"/>
          </p:nvPr>
        </p:nvSpPr>
        <p:spPr>
          <a:xfrm rot="5400000">
            <a:off x="5463750" y="1371629"/>
            <a:ext cx="4388700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08" name="Google Shape;208;p36"/>
          <p:cNvSpPr txBox="1"/>
          <p:nvPr>
            <p:ph idx="1" type="body"/>
          </p:nvPr>
        </p:nvSpPr>
        <p:spPr>
          <a:xfrm rot="5400000">
            <a:off x="1272750" y="-609571"/>
            <a:ext cx="4388700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spcBef>
                <a:spcPts val="300"/>
              </a:spcBef>
              <a:spcAft>
                <a:spcPts val="0"/>
              </a:spcAft>
              <a:buSzPts val="1400"/>
              <a:buChar char="▪"/>
              <a:defRPr/>
            </a:lvl1pPr>
            <a:lvl2pPr indent="-317500" lvl="1" marL="914400" algn="l">
              <a:spcBef>
                <a:spcPts val="300"/>
              </a:spcBef>
              <a:spcAft>
                <a:spcPts val="0"/>
              </a:spcAft>
              <a:buSzPts val="1400"/>
              <a:buChar char="–"/>
              <a:defRPr/>
            </a:lvl2pPr>
            <a:lvl3pPr indent="-317500" lvl="2" marL="1371600" algn="l">
              <a:spcBef>
                <a:spcPts val="300"/>
              </a:spcBef>
              <a:spcAft>
                <a:spcPts val="0"/>
              </a:spcAft>
              <a:buSzPts val="1400"/>
              <a:buChar char="o"/>
              <a:defRPr/>
            </a:lvl3pPr>
            <a:lvl4pPr indent="-317500" lvl="3" marL="1828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4pPr>
            <a:lvl5pPr indent="-317500" lvl="4" marL="22860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5pPr>
            <a:lvl6pPr indent="-317500" lvl="5" marL="2743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09" name="Google Shape;209;p36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0" name="Google Shape;210;p36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1" name="Google Shape;211;p36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lay"/>
              <a:buNone/>
              <a:defRPr b="0" i="0" sz="33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61950" lvl="0" marL="457200" marR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algn="ctr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" name="Google Shape;126;p25"/>
          <p:cNvGrpSpPr/>
          <p:nvPr/>
        </p:nvGrpSpPr>
        <p:grpSpPr>
          <a:xfrm>
            <a:off x="103" y="-7749"/>
            <a:ext cx="9143811" cy="5151166"/>
            <a:chOff x="138" y="-10332"/>
            <a:chExt cx="12191749" cy="6868222"/>
          </a:xfrm>
        </p:grpSpPr>
        <p:grpSp>
          <p:nvGrpSpPr>
            <p:cNvPr id="127" name="Google Shape;127;p25"/>
            <p:cNvGrpSpPr/>
            <p:nvPr/>
          </p:nvGrpSpPr>
          <p:grpSpPr>
            <a:xfrm>
              <a:off x="138" y="-10332"/>
              <a:ext cx="3461074" cy="6868222"/>
              <a:chOff x="-11437" y="-16207"/>
              <a:chExt cx="3461074" cy="6868222"/>
            </a:xfrm>
          </p:grpSpPr>
          <p:sp>
            <p:nvSpPr>
              <p:cNvPr id="128" name="Google Shape;128;p25"/>
              <p:cNvSpPr/>
              <p:nvPr/>
            </p:nvSpPr>
            <p:spPr>
              <a:xfrm>
                <a:off x="30236" y="-16207"/>
                <a:ext cx="3419400" cy="426900"/>
              </a:xfrm>
              <a:prstGeom prst="rect">
                <a:avLst/>
              </a:prstGeom>
              <a:solidFill>
                <a:srgbClr val="E63312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" name="Google Shape;129;p25"/>
              <p:cNvSpPr/>
              <p:nvPr/>
            </p:nvSpPr>
            <p:spPr>
              <a:xfrm rot="5400000">
                <a:off x="-1507687" y="1484688"/>
                <a:ext cx="3419400" cy="426900"/>
              </a:xfrm>
              <a:prstGeom prst="rect">
                <a:avLst/>
              </a:prstGeom>
              <a:solidFill>
                <a:srgbClr val="E63312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" name="Google Shape;130;p25"/>
              <p:cNvSpPr/>
              <p:nvPr/>
            </p:nvSpPr>
            <p:spPr>
              <a:xfrm rot="5400000">
                <a:off x="-1522087" y="4914465"/>
                <a:ext cx="3448200" cy="426900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1" name="Google Shape;131;p25"/>
            <p:cNvSpPr/>
            <p:nvPr/>
          </p:nvSpPr>
          <p:spPr>
            <a:xfrm>
              <a:off x="3461286" y="-9236"/>
              <a:ext cx="8730600" cy="426900"/>
            </a:xfrm>
            <a:prstGeom prst="rect">
              <a:avLst/>
            </a:prstGeom>
            <a:solidFill>
              <a:srgbClr val="DADADA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2" name="Google Shape;132;p25"/>
          <p:cNvSpPr txBox="1"/>
          <p:nvPr>
            <p:ph type="title"/>
          </p:nvPr>
        </p:nvSpPr>
        <p:spPr>
          <a:xfrm>
            <a:off x="555170" y="359933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3300"/>
              <a:buFont typeface="Inria Sans"/>
              <a:buNone/>
              <a:defRPr b="0" i="0" sz="3300" u="none" cap="none" strike="noStrike">
                <a:solidFill>
                  <a:srgbClr val="384257"/>
                </a:solidFill>
                <a:latin typeface="Inria Sans"/>
                <a:ea typeface="Inria Sans"/>
                <a:cs typeface="Inria Sans"/>
                <a:sym typeface="Inria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133" name="Google Shape;133;p25"/>
          <p:cNvSpPr txBox="1"/>
          <p:nvPr>
            <p:ph idx="1" type="body"/>
          </p:nvPr>
        </p:nvSpPr>
        <p:spPr>
          <a:xfrm>
            <a:off x="555170" y="1214147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81000" lvl="0" marL="457200" marR="0" algn="l">
              <a:spcBef>
                <a:spcPts val="500"/>
              </a:spcBef>
              <a:spcAft>
                <a:spcPts val="0"/>
              </a:spcAft>
              <a:buClr>
                <a:srgbClr val="384257"/>
              </a:buClr>
              <a:buSzPts val="2400"/>
              <a:buFont typeface="Noto Sans Symbols"/>
              <a:buChar char="▪"/>
              <a:defRPr b="0" i="0" sz="2400" u="none" cap="none" strike="noStrike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defRPr>
            </a:lvl1pPr>
            <a:lvl2pPr indent="-361950" lvl="1" marL="914400" marR="0" algn="l">
              <a:spcBef>
                <a:spcPts val="400"/>
              </a:spcBef>
              <a:spcAft>
                <a:spcPts val="0"/>
              </a:spcAft>
              <a:buClr>
                <a:srgbClr val="384257"/>
              </a:buClr>
              <a:buSzPts val="2100"/>
              <a:buFont typeface="Arial"/>
              <a:buChar char="–"/>
              <a:defRPr b="0" i="0" sz="2100" u="none" cap="none" strike="noStrike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defRPr>
            </a:lvl2pPr>
            <a:lvl3pPr indent="-342900" lvl="2" marL="1371600" marR="0" algn="l">
              <a:spcBef>
                <a:spcPts val="400"/>
              </a:spcBef>
              <a:spcAft>
                <a:spcPts val="0"/>
              </a:spcAft>
              <a:buClr>
                <a:srgbClr val="384257"/>
              </a:buClr>
              <a:buSzPts val="1800"/>
              <a:buFont typeface="Courier New"/>
              <a:buChar char="o"/>
              <a:defRPr b="0" i="0" sz="1800" u="none" cap="none" strike="noStrike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defRPr>
            </a:lvl3pPr>
            <a:lvl4pPr indent="-323850" lvl="3" marL="1828800" marR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b="0" i="0" sz="1500" u="none" cap="none" strike="noStrike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defRPr>
            </a:lvl4pPr>
            <a:lvl5pPr indent="-323850" lvl="4" marL="2286000" marR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b="0" i="0" sz="1500" u="none" cap="none" strike="noStrike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defRPr>
            </a:lvl5pPr>
            <a:lvl6pPr indent="-323850" lvl="5" marL="2743200" marR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23850" lvl="6" marL="3200400" marR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23850" lvl="7" marL="3657600" marR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23850" lvl="8" marL="4114800" marR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4" name="Google Shape;134;p25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5" name="Google Shape;135;p25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algn="ctr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6" name="Google Shape;136;p25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E63213"/>
                </a:solidFill>
                <a:latin typeface="Inria Sans"/>
                <a:ea typeface="Inria Sans"/>
                <a:cs typeface="Inria Sans"/>
                <a:sym typeface="Inria Sans"/>
              </a:defRPr>
            </a:lvl1pPr>
            <a:lvl2pPr indent="0" lvl="1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E63213"/>
                </a:solidFill>
                <a:latin typeface="Inria Sans"/>
                <a:ea typeface="Inria Sans"/>
                <a:cs typeface="Inria Sans"/>
                <a:sym typeface="Inria Sans"/>
              </a:defRPr>
            </a:lvl2pPr>
            <a:lvl3pPr indent="0" lvl="2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E63213"/>
                </a:solidFill>
                <a:latin typeface="Inria Sans"/>
                <a:ea typeface="Inria Sans"/>
                <a:cs typeface="Inria Sans"/>
                <a:sym typeface="Inria Sans"/>
              </a:defRPr>
            </a:lvl3pPr>
            <a:lvl4pPr indent="0" lvl="3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E63213"/>
                </a:solidFill>
                <a:latin typeface="Inria Sans"/>
                <a:ea typeface="Inria Sans"/>
                <a:cs typeface="Inria Sans"/>
                <a:sym typeface="Inria Sans"/>
              </a:defRPr>
            </a:lvl4pPr>
            <a:lvl5pPr indent="0" lvl="4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E63213"/>
                </a:solidFill>
                <a:latin typeface="Inria Sans"/>
                <a:ea typeface="Inria Sans"/>
                <a:cs typeface="Inria Sans"/>
                <a:sym typeface="Inria Sans"/>
              </a:defRPr>
            </a:lvl5pPr>
            <a:lvl6pPr indent="0" lvl="5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E63213"/>
                </a:solidFill>
                <a:latin typeface="Inria Sans"/>
                <a:ea typeface="Inria Sans"/>
                <a:cs typeface="Inria Sans"/>
                <a:sym typeface="Inria Sans"/>
              </a:defRPr>
            </a:lvl6pPr>
            <a:lvl7pPr indent="0" lvl="6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E63213"/>
                </a:solidFill>
                <a:latin typeface="Inria Sans"/>
                <a:ea typeface="Inria Sans"/>
                <a:cs typeface="Inria Sans"/>
                <a:sym typeface="Inria Sans"/>
              </a:defRPr>
            </a:lvl7pPr>
            <a:lvl8pPr indent="0" lvl="7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E63213"/>
                </a:solidFill>
                <a:latin typeface="Inria Sans"/>
                <a:ea typeface="Inria Sans"/>
                <a:cs typeface="Inria Sans"/>
                <a:sym typeface="Inria Sans"/>
              </a:defRPr>
            </a:lvl8pPr>
            <a:lvl9pPr indent="0" lvl="8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E63213"/>
                </a:solidFill>
                <a:latin typeface="Inria Sans"/>
                <a:ea typeface="Inria Sans"/>
                <a:cs typeface="Inria Sans"/>
                <a:sym typeface="Inria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grpSp>
        <p:nvGrpSpPr>
          <p:cNvPr id="137" name="Google Shape;137;p25"/>
          <p:cNvGrpSpPr/>
          <p:nvPr/>
        </p:nvGrpSpPr>
        <p:grpSpPr>
          <a:xfrm>
            <a:off x="103" y="-7749"/>
            <a:ext cx="9143811" cy="5151166"/>
            <a:chOff x="138" y="-10332"/>
            <a:chExt cx="12191749" cy="6868222"/>
          </a:xfrm>
        </p:grpSpPr>
        <p:grpSp>
          <p:nvGrpSpPr>
            <p:cNvPr id="138" name="Google Shape;138;p25"/>
            <p:cNvGrpSpPr/>
            <p:nvPr/>
          </p:nvGrpSpPr>
          <p:grpSpPr>
            <a:xfrm>
              <a:off x="138" y="-10332"/>
              <a:ext cx="3461074" cy="6868222"/>
              <a:chOff x="-11437" y="-16207"/>
              <a:chExt cx="3461074" cy="6868222"/>
            </a:xfrm>
          </p:grpSpPr>
          <p:sp>
            <p:nvSpPr>
              <p:cNvPr id="139" name="Google Shape;139;p25"/>
              <p:cNvSpPr/>
              <p:nvPr/>
            </p:nvSpPr>
            <p:spPr>
              <a:xfrm>
                <a:off x="30236" y="-16207"/>
                <a:ext cx="3419400" cy="426900"/>
              </a:xfrm>
              <a:prstGeom prst="rect">
                <a:avLst/>
              </a:prstGeom>
              <a:solidFill>
                <a:srgbClr val="E63312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" name="Google Shape;140;p25"/>
              <p:cNvSpPr/>
              <p:nvPr/>
            </p:nvSpPr>
            <p:spPr>
              <a:xfrm rot="5400000">
                <a:off x="-1507687" y="1484688"/>
                <a:ext cx="3419400" cy="426900"/>
              </a:xfrm>
              <a:prstGeom prst="rect">
                <a:avLst/>
              </a:prstGeom>
              <a:solidFill>
                <a:srgbClr val="E63312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" name="Google Shape;141;p25"/>
              <p:cNvSpPr/>
              <p:nvPr/>
            </p:nvSpPr>
            <p:spPr>
              <a:xfrm rot="5400000">
                <a:off x="-1522087" y="4914465"/>
                <a:ext cx="3448200" cy="426900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42" name="Google Shape;142;p25"/>
            <p:cNvSpPr/>
            <p:nvPr/>
          </p:nvSpPr>
          <p:spPr>
            <a:xfrm>
              <a:off x="3461286" y="-9236"/>
              <a:ext cx="8730600" cy="426900"/>
            </a:xfrm>
            <a:prstGeom prst="rect">
              <a:avLst/>
            </a:prstGeom>
            <a:solidFill>
              <a:srgbClr val="DADADA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7.png"/><Relationship Id="rId4" Type="http://schemas.openxmlformats.org/officeDocument/2006/relationships/image" Target="../media/image30.png"/><Relationship Id="rId5" Type="http://schemas.openxmlformats.org/officeDocument/2006/relationships/image" Target="../media/image25.png"/><Relationship Id="rId6" Type="http://schemas.openxmlformats.org/officeDocument/2006/relationships/image" Target="../media/image3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3.png"/><Relationship Id="rId4" Type="http://schemas.openxmlformats.org/officeDocument/2006/relationships/image" Target="../media/image32.png"/><Relationship Id="rId5" Type="http://schemas.openxmlformats.org/officeDocument/2006/relationships/image" Target="../media/image3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3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5" Type="http://schemas.openxmlformats.org/officeDocument/2006/relationships/image" Target="../media/image55.png"/><Relationship Id="rId6" Type="http://schemas.openxmlformats.org/officeDocument/2006/relationships/image" Target="../media/image36.png"/><Relationship Id="rId7" Type="http://schemas.openxmlformats.org/officeDocument/2006/relationships/image" Target="../media/image41.png"/><Relationship Id="rId8" Type="http://schemas.openxmlformats.org/officeDocument/2006/relationships/image" Target="../media/image4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7.png"/><Relationship Id="rId4" Type="http://schemas.openxmlformats.org/officeDocument/2006/relationships/image" Target="../media/image59.png"/><Relationship Id="rId5" Type="http://schemas.openxmlformats.org/officeDocument/2006/relationships/image" Target="../media/image30.png"/><Relationship Id="rId6" Type="http://schemas.openxmlformats.org/officeDocument/2006/relationships/image" Target="../media/image25.png"/><Relationship Id="rId7" Type="http://schemas.openxmlformats.org/officeDocument/2006/relationships/image" Target="../media/image38.png"/><Relationship Id="rId8" Type="http://schemas.openxmlformats.org/officeDocument/2006/relationships/image" Target="../media/image4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8.png"/><Relationship Id="rId4" Type="http://schemas.openxmlformats.org/officeDocument/2006/relationships/image" Target="../media/image4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4.png"/></Relationships>
</file>

<file path=ppt/slides/_rels/slide18.xml.rels><?xml version="1.0" encoding="UTF-8" standalone="yes"?><Relationships xmlns="http://schemas.openxmlformats.org/package/2006/relationships"><Relationship Id="rId11" Type="http://schemas.openxmlformats.org/officeDocument/2006/relationships/image" Target="../media/image51.png"/><Relationship Id="rId10" Type="http://schemas.openxmlformats.org/officeDocument/2006/relationships/image" Target="../media/image45.png"/><Relationship Id="rId13" Type="http://schemas.openxmlformats.org/officeDocument/2006/relationships/image" Target="../media/image49.png"/><Relationship Id="rId12" Type="http://schemas.openxmlformats.org/officeDocument/2006/relationships/image" Target="../media/image47.png"/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7.png"/><Relationship Id="rId4" Type="http://schemas.openxmlformats.org/officeDocument/2006/relationships/image" Target="../media/image59.png"/><Relationship Id="rId9" Type="http://schemas.openxmlformats.org/officeDocument/2006/relationships/image" Target="../media/image38.png"/><Relationship Id="rId14" Type="http://schemas.openxmlformats.org/officeDocument/2006/relationships/image" Target="../media/image50.png"/><Relationship Id="rId5" Type="http://schemas.openxmlformats.org/officeDocument/2006/relationships/image" Target="../media/image56.png"/><Relationship Id="rId6" Type="http://schemas.openxmlformats.org/officeDocument/2006/relationships/image" Target="../media/image30.png"/><Relationship Id="rId7" Type="http://schemas.openxmlformats.org/officeDocument/2006/relationships/image" Target="../media/image25.png"/><Relationship Id="rId8" Type="http://schemas.openxmlformats.org/officeDocument/2006/relationships/image" Target="../media/image4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58.png"/><Relationship Id="rId4" Type="http://schemas.openxmlformats.org/officeDocument/2006/relationships/image" Target="../media/image52.png"/><Relationship Id="rId5" Type="http://schemas.openxmlformats.org/officeDocument/2006/relationships/image" Target="../media/image57.png"/><Relationship Id="rId6" Type="http://schemas.openxmlformats.org/officeDocument/2006/relationships/image" Target="../media/image53.png"/><Relationship Id="rId7" Type="http://schemas.openxmlformats.org/officeDocument/2006/relationships/image" Target="../media/image8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image" Target="../media/image3.png"/><Relationship Id="rId5" Type="http://schemas.openxmlformats.org/officeDocument/2006/relationships/image" Target="../media/image1.png"/><Relationship Id="rId6" Type="http://schemas.openxmlformats.org/officeDocument/2006/relationships/image" Target="../media/image7.png"/><Relationship Id="rId7" Type="http://schemas.openxmlformats.org/officeDocument/2006/relationships/image" Target="../media/image8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58.png"/><Relationship Id="rId4" Type="http://schemas.openxmlformats.org/officeDocument/2006/relationships/image" Target="../media/image52.png"/><Relationship Id="rId5" Type="http://schemas.openxmlformats.org/officeDocument/2006/relationships/image" Target="../media/image57.png"/><Relationship Id="rId6" Type="http://schemas.openxmlformats.org/officeDocument/2006/relationships/image" Target="../media/image53.png"/><Relationship Id="rId7" Type="http://schemas.openxmlformats.org/officeDocument/2006/relationships/image" Target="../media/image81.png"/><Relationship Id="rId8" Type="http://schemas.openxmlformats.org/officeDocument/2006/relationships/image" Target="../media/image60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8.png"/><Relationship Id="rId4" Type="http://schemas.openxmlformats.org/officeDocument/2006/relationships/image" Target="../media/image52.png"/><Relationship Id="rId5" Type="http://schemas.openxmlformats.org/officeDocument/2006/relationships/image" Target="../media/image57.png"/><Relationship Id="rId6" Type="http://schemas.openxmlformats.org/officeDocument/2006/relationships/image" Target="../media/image53.png"/><Relationship Id="rId7" Type="http://schemas.openxmlformats.org/officeDocument/2006/relationships/image" Target="../media/image81.png"/><Relationship Id="rId8" Type="http://schemas.openxmlformats.org/officeDocument/2006/relationships/image" Target="../media/image60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62.png"/><Relationship Id="rId4" Type="http://schemas.openxmlformats.org/officeDocument/2006/relationships/image" Target="../media/image63.png"/><Relationship Id="rId5" Type="http://schemas.openxmlformats.org/officeDocument/2006/relationships/image" Target="../media/image60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67.jpg"/><Relationship Id="rId4" Type="http://schemas.openxmlformats.org/officeDocument/2006/relationships/image" Target="../media/image61.png"/><Relationship Id="rId9" Type="http://schemas.openxmlformats.org/officeDocument/2006/relationships/image" Target="../media/image68.jpg"/><Relationship Id="rId5" Type="http://schemas.openxmlformats.org/officeDocument/2006/relationships/image" Target="../media/image65.png"/><Relationship Id="rId6" Type="http://schemas.openxmlformats.org/officeDocument/2006/relationships/image" Target="../media/image66.png"/><Relationship Id="rId7" Type="http://schemas.openxmlformats.org/officeDocument/2006/relationships/image" Target="../media/image64.png"/><Relationship Id="rId8" Type="http://schemas.openxmlformats.org/officeDocument/2006/relationships/image" Target="../media/image71.jpg"/></Relationships>
</file>

<file path=ppt/slides/_rels/slide24.xml.rels><?xml version="1.0" encoding="UTF-8" standalone="yes"?><Relationships xmlns="http://schemas.openxmlformats.org/package/2006/relationships"><Relationship Id="rId10" Type="http://schemas.openxmlformats.org/officeDocument/2006/relationships/image" Target="../media/image62.png"/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68.jpg"/><Relationship Id="rId4" Type="http://schemas.openxmlformats.org/officeDocument/2006/relationships/image" Target="../media/image67.jpg"/><Relationship Id="rId9" Type="http://schemas.openxmlformats.org/officeDocument/2006/relationships/image" Target="../media/image64.png"/><Relationship Id="rId5" Type="http://schemas.openxmlformats.org/officeDocument/2006/relationships/image" Target="../media/image61.png"/><Relationship Id="rId6" Type="http://schemas.openxmlformats.org/officeDocument/2006/relationships/image" Target="../media/image65.png"/><Relationship Id="rId7" Type="http://schemas.openxmlformats.org/officeDocument/2006/relationships/image" Target="../media/image66.png"/><Relationship Id="rId8" Type="http://schemas.openxmlformats.org/officeDocument/2006/relationships/image" Target="../media/image71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72.png"/><Relationship Id="rId4" Type="http://schemas.openxmlformats.org/officeDocument/2006/relationships/image" Target="../media/image77.png"/><Relationship Id="rId9" Type="http://schemas.openxmlformats.org/officeDocument/2006/relationships/image" Target="../media/image57.png"/><Relationship Id="rId5" Type="http://schemas.openxmlformats.org/officeDocument/2006/relationships/image" Target="../media/image76.png"/><Relationship Id="rId6" Type="http://schemas.openxmlformats.org/officeDocument/2006/relationships/image" Target="../media/image69.png"/><Relationship Id="rId7" Type="http://schemas.openxmlformats.org/officeDocument/2006/relationships/image" Target="../media/image70.png"/><Relationship Id="rId8" Type="http://schemas.openxmlformats.org/officeDocument/2006/relationships/image" Target="../media/image73.png"/></Relationships>
</file>

<file path=ppt/slides/_rels/slide27.xml.rels><?xml version="1.0" encoding="UTF-8" standalone="yes"?><Relationships xmlns="http://schemas.openxmlformats.org/package/2006/relationships"><Relationship Id="rId11" Type="http://schemas.openxmlformats.org/officeDocument/2006/relationships/image" Target="../media/image74.png"/><Relationship Id="rId10" Type="http://schemas.openxmlformats.org/officeDocument/2006/relationships/image" Target="../media/image80.png"/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75.jpg"/><Relationship Id="rId4" Type="http://schemas.openxmlformats.org/officeDocument/2006/relationships/image" Target="../media/image107.png"/><Relationship Id="rId9" Type="http://schemas.openxmlformats.org/officeDocument/2006/relationships/image" Target="../media/image78.png"/><Relationship Id="rId5" Type="http://schemas.openxmlformats.org/officeDocument/2006/relationships/image" Target="../media/image84.jpg"/><Relationship Id="rId6" Type="http://schemas.openxmlformats.org/officeDocument/2006/relationships/image" Target="../media/image83.png"/><Relationship Id="rId7" Type="http://schemas.openxmlformats.org/officeDocument/2006/relationships/image" Target="../media/image79.png"/><Relationship Id="rId8" Type="http://schemas.openxmlformats.org/officeDocument/2006/relationships/image" Target="../media/image73.png"/></Relationships>
</file>

<file path=ppt/slides/_rels/slide28.xml.rels><?xml version="1.0" encoding="UTF-8" standalone="yes"?><Relationships xmlns="http://schemas.openxmlformats.org/package/2006/relationships"><Relationship Id="rId11" Type="http://schemas.openxmlformats.org/officeDocument/2006/relationships/image" Target="../media/image86.png"/><Relationship Id="rId10" Type="http://schemas.openxmlformats.org/officeDocument/2006/relationships/image" Target="../media/image85.png"/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84.jpg"/><Relationship Id="rId4" Type="http://schemas.openxmlformats.org/officeDocument/2006/relationships/image" Target="../media/image87.jpg"/><Relationship Id="rId9" Type="http://schemas.openxmlformats.org/officeDocument/2006/relationships/image" Target="../media/image80.png"/><Relationship Id="rId5" Type="http://schemas.openxmlformats.org/officeDocument/2006/relationships/image" Target="../media/image107.png"/><Relationship Id="rId6" Type="http://schemas.openxmlformats.org/officeDocument/2006/relationships/image" Target="../media/image83.png"/><Relationship Id="rId7" Type="http://schemas.openxmlformats.org/officeDocument/2006/relationships/image" Target="../media/image79.png"/><Relationship Id="rId8" Type="http://schemas.openxmlformats.org/officeDocument/2006/relationships/image" Target="../media/image73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93.jpg"/><Relationship Id="rId4" Type="http://schemas.openxmlformats.org/officeDocument/2006/relationships/image" Target="../media/image94.jpg"/><Relationship Id="rId5" Type="http://schemas.openxmlformats.org/officeDocument/2006/relationships/image" Target="../media/image83.png"/><Relationship Id="rId6" Type="http://schemas.openxmlformats.org/officeDocument/2006/relationships/image" Target="../media/image79.png"/><Relationship Id="rId7" Type="http://schemas.openxmlformats.org/officeDocument/2006/relationships/image" Target="../media/image89.jpg"/><Relationship Id="rId8" Type="http://schemas.openxmlformats.org/officeDocument/2006/relationships/image" Target="../media/image9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image" Target="../media/image3.png"/><Relationship Id="rId5" Type="http://schemas.openxmlformats.org/officeDocument/2006/relationships/image" Target="../media/image1.png"/><Relationship Id="rId6" Type="http://schemas.openxmlformats.org/officeDocument/2006/relationships/image" Target="../media/image7.png"/><Relationship Id="rId7" Type="http://schemas.openxmlformats.org/officeDocument/2006/relationships/image" Target="../media/image4.gif"/><Relationship Id="rId8" Type="http://schemas.openxmlformats.org/officeDocument/2006/relationships/image" Target="../media/image5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88.png"/><Relationship Id="rId4" Type="http://schemas.openxmlformats.org/officeDocument/2006/relationships/image" Target="../media/image102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88.png"/><Relationship Id="rId4" Type="http://schemas.openxmlformats.org/officeDocument/2006/relationships/image" Target="../media/image102.png"/><Relationship Id="rId5" Type="http://schemas.openxmlformats.org/officeDocument/2006/relationships/image" Target="../media/image99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96.png"/><Relationship Id="rId4" Type="http://schemas.openxmlformats.org/officeDocument/2006/relationships/image" Target="../media/image90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96.png"/><Relationship Id="rId4" Type="http://schemas.openxmlformats.org/officeDocument/2006/relationships/image" Target="../media/image90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96.png"/><Relationship Id="rId4" Type="http://schemas.openxmlformats.org/officeDocument/2006/relationships/image" Target="../media/image90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96.png"/><Relationship Id="rId4" Type="http://schemas.openxmlformats.org/officeDocument/2006/relationships/image" Target="../media/image92.png"/><Relationship Id="rId5" Type="http://schemas.openxmlformats.org/officeDocument/2006/relationships/image" Target="../media/image95.png"/><Relationship Id="rId6" Type="http://schemas.openxmlformats.org/officeDocument/2006/relationships/image" Target="../media/image97.png"/><Relationship Id="rId7" Type="http://schemas.openxmlformats.org/officeDocument/2006/relationships/image" Target="../media/image90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92.png"/><Relationship Id="rId4" Type="http://schemas.openxmlformats.org/officeDocument/2006/relationships/image" Target="../media/image95.png"/><Relationship Id="rId5" Type="http://schemas.openxmlformats.org/officeDocument/2006/relationships/image" Target="../media/image101.png"/><Relationship Id="rId6" Type="http://schemas.openxmlformats.org/officeDocument/2006/relationships/image" Target="../media/image98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92.png"/><Relationship Id="rId4" Type="http://schemas.openxmlformats.org/officeDocument/2006/relationships/image" Target="../media/image95.png"/><Relationship Id="rId5" Type="http://schemas.openxmlformats.org/officeDocument/2006/relationships/image" Target="../media/image97.png"/><Relationship Id="rId6" Type="http://schemas.openxmlformats.org/officeDocument/2006/relationships/image" Target="../media/image105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96.png"/><Relationship Id="rId4" Type="http://schemas.openxmlformats.org/officeDocument/2006/relationships/image" Target="../media/image92.png"/><Relationship Id="rId5" Type="http://schemas.openxmlformats.org/officeDocument/2006/relationships/image" Target="../media/image97.png"/><Relationship Id="rId6" Type="http://schemas.openxmlformats.org/officeDocument/2006/relationships/image" Target="../media/image90.png"/><Relationship Id="rId7" Type="http://schemas.openxmlformats.org/officeDocument/2006/relationships/image" Target="../media/image106.png"/><Relationship Id="rId8" Type="http://schemas.openxmlformats.org/officeDocument/2006/relationships/image" Target="../media/image95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116.png"/><Relationship Id="rId4" Type="http://schemas.openxmlformats.org/officeDocument/2006/relationships/image" Target="../media/image90.png"/><Relationship Id="rId5" Type="http://schemas.openxmlformats.org/officeDocument/2006/relationships/image" Target="../media/image103.png"/><Relationship Id="rId6" Type="http://schemas.openxmlformats.org/officeDocument/2006/relationships/image" Target="../media/image10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image" Target="../media/image5.png"/><Relationship Id="rId5" Type="http://schemas.openxmlformats.org/officeDocument/2006/relationships/image" Target="../media/image14.png"/><Relationship Id="rId6" Type="http://schemas.openxmlformats.org/officeDocument/2006/relationships/image" Target="../media/image1.png"/><Relationship Id="rId7" Type="http://schemas.openxmlformats.org/officeDocument/2006/relationships/image" Target="../media/image7.png"/><Relationship Id="rId8" Type="http://schemas.openxmlformats.org/officeDocument/2006/relationships/image" Target="../media/image4.gif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116.png"/><Relationship Id="rId4" Type="http://schemas.openxmlformats.org/officeDocument/2006/relationships/image" Target="../media/image104.png"/><Relationship Id="rId5" Type="http://schemas.openxmlformats.org/officeDocument/2006/relationships/image" Target="../media/image103.png"/><Relationship Id="rId6" Type="http://schemas.openxmlformats.org/officeDocument/2006/relationships/image" Target="../media/image90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114.png"/><Relationship Id="rId4" Type="http://schemas.openxmlformats.org/officeDocument/2006/relationships/image" Target="../media/image116.png"/><Relationship Id="rId5" Type="http://schemas.openxmlformats.org/officeDocument/2006/relationships/image" Target="../media/image103.png"/><Relationship Id="rId6" Type="http://schemas.openxmlformats.org/officeDocument/2006/relationships/image" Target="../media/image90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122.png"/><Relationship Id="rId4" Type="http://schemas.openxmlformats.org/officeDocument/2006/relationships/image" Target="../media/image116.png"/><Relationship Id="rId5" Type="http://schemas.openxmlformats.org/officeDocument/2006/relationships/image" Target="../media/image103.png"/><Relationship Id="rId6" Type="http://schemas.openxmlformats.org/officeDocument/2006/relationships/image" Target="../media/image90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116.png"/><Relationship Id="rId4" Type="http://schemas.openxmlformats.org/officeDocument/2006/relationships/image" Target="../media/image103.png"/><Relationship Id="rId5" Type="http://schemas.openxmlformats.org/officeDocument/2006/relationships/image" Target="../media/image108.png"/><Relationship Id="rId6" Type="http://schemas.openxmlformats.org/officeDocument/2006/relationships/image" Target="../media/image90.png"/><Relationship Id="rId7" Type="http://schemas.openxmlformats.org/officeDocument/2006/relationships/image" Target="../media/image122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117.png"/><Relationship Id="rId4" Type="http://schemas.openxmlformats.org/officeDocument/2006/relationships/image" Target="../media/image112.png"/><Relationship Id="rId9" Type="http://schemas.openxmlformats.org/officeDocument/2006/relationships/image" Target="../media/image110.png"/><Relationship Id="rId5" Type="http://schemas.openxmlformats.org/officeDocument/2006/relationships/image" Target="../media/image109.png"/><Relationship Id="rId6" Type="http://schemas.openxmlformats.org/officeDocument/2006/relationships/image" Target="../media/image113.png"/><Relationship Id="rId7" Type="http://schemas.openxmlformats.org/officeDocument/2006/relationships/image" Target="../media/image111.png"/><Relationship Id="rId8" Type="http://schemas.openxmlformats.org/officeDocument/2006/relationships/image" Target="../media/image103.png"/></Relationships>
</file>

<file path=ppt/slides/_rels/slide45.xml.rels><?xml version="1.0" encoding="UTF-8" standalone="yes"?><Relationships xmlns="http://schemas.openxmlformats.org/package/2006/relationships"><Relationship Id="rId11" Type="http://schemas.openxmlformats.org/officeDocument/2006/relationships/image" Target="../media/image110.png"/><Relationship Id="rId10" Type="http://schemas.openxmlformats.org/officeDocument/2006/relationships/image" Target="../media/image123.png"/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112.png"/><Relationship Id="rId4" Type="http://schemas.openxmlformats.org/officeDocument/2006/relationships/image" Target="../media/image109.png"/><Relationship Id="rId9" Type="http://schemas.openxmlformats.org/officeDocument/2006/relationships/image" Target="../media/image118.png"/><Relationship Id="rId5" Type="http://schemas.openxmlformats.org/officeDocument/2006/relationships/image" Target="../media/image113.png"/><Relationship Id="rId6" Type="http://schemas.openxmlformats.org/officeDocument/2006/relationships/image" Target="../media/image111.png"/><Relationship Id="rId7" Type="http://schemas.openxmlformats.org/officeDocument/2006/relationships/image" Target="../media/image103.png"/><Relationship Id="rId8" Type="http://schemas.openxmlformats.org/officeDocument/2006/relationships/image" Target="../media/image115.png"/></Relationships>
</file>

<file path=ppt/slides/_rels/slide46.xml.rels><?xml version="1.0" encoding="UTF-8" standalone="yes"?><Relationships xmlns="http://schemas.openxmlformats.org/package/2006/relationships"><Relationship Id="rId11" Type="http://schemas.openxmlformats.org/officeDocument/2006/relationships/image" Target="../media/image110.png"/><Relationship Id="rId10" Type="http://schemas.openxmlformats.org/officeDocument/2006/relationships/image" Target="../media/image123.png"/><Relationship Id="rId12" Type="http://schemas.openxmlformats.org/officeDocument/2006/relationships/image" Target="../media/image132.png"/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112.png"/><Relationship Id="rId4" Type="http://schemas.openxmlformats.org/officeDocument/2006/relationships/image" Target="../media/image109.png"/><Relationship Id="rId9" Type="http://schemas.openxmlformats.org/officeDocument/2006/relationships/image" Target="../media/image118.png"/><Relationship Id="rId5" Type="http://schemas.openxmlformats.org/officeDocument/2006/relationships/image" Target="../media/image113.png"/><Relationship Id="rId6" Type="http://schemas.openxmlformats.org/officeDocument/2006/relationships/image" Target="../media/image111.png"/><Relationship Id="rId7" Type="http://schemas.openxmlformats.org/officeDocument/2006/relationships/image" Target="../media/image103.png"/><Relationship Id="rId8" Type="http://schemas.openxmlformats.org/officeDocument/2006/relationships/image" Target="../media/image115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119.png"/><Relationship Id="rId4" Type="http://schemas.openxmlformats.org/officeDocument/2006/relationships/image" Target="../media/image121.png"/><Relationship Id="rId5" Type="http://schemas.openxmlformats.org/officeDocument/2006/relationships/image" Target="../media/image120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130.png"/><Relationship Id="rId4" Type="http://schemas.openxmlformats.org/officeDocument/2006/relationships/image" Target="../media/image135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130.png"/><Relationship Id="rId4" Type="http://schemas.openxmlformats.org/officeDocument/2006/relationships/image" Target="../media/image13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image" Target="../media/image3.png"/><Relationship Id="rId10" Type="http://schemas.openxmlformats.org/officeDocument/2006/relationships/image" Target="../media/image5.png"/><Relationship Id="rId9" Type="http://schemas.openxmlformats.org/officeDocument/2006/relationships/image" Target="../media/image4.gif"/><Relationship Id="rId5" Type="http://schemas.openxmlformats.org/officeDocument/2006/relationships/image" Target="../media/image14.png"/><Relationship Id="rId6" Type="http://schemas.openxmlformats.org/officeDocument/2006/relationships/image" Target="../media/image1.png"/><Relationship Id="rId7" Type="http://schemas.openxmlformats.org/officeDocument/2006/relationships/image" Target="../media/image7.png"/><Relationship Id="rId8" Type="http://schemas.openxmlformats.org/officeDocument/2006/relationships/image" Target="../media/image24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130.png"/><Relationship Id="rId4" Type="http://schemas.openxmlformats.org/officeDocument/2006/relationships/image" Target="../media/image124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130.png"/><Relationship Id="rId4" Type="http://schemas.openxmlformats.org/officeDocument/2006/relationships/image" Target="../media/image129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130.png"/><Relationship Id="rId4" Type="http://schemas.openxmlformats.org/officeDocument/2006/relationships/image" Target="../media/image126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130.png"/><Relationship Id="rId4" Type="http://schemas.openxmlformats.org/officeDocument/2006/relationships/image" Target="../media/image125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130.png"/><Relationship Id="rId4" Type="http://schemas.openxmlformats.org/officeDocument/2006/relationships/image" Target="../media/image127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130.png"/><Relationship Id="rId4" Type="http://schemas.openxmlformats.org/officeDocument/2006/relationships/image" Target="../media/image128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138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137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136.png"/><Relationship Id="rId4" Type="http://schemas.openxmlformats.org/officeDocument/2006/relationships/image" Target="../media/image133.pn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134.png"/></Relationships>
</file>

<file path=ppt/slides/_rels/slide6.xml.rels><?xml version="1.0" encoding="UTF-8" standalone="yes"?><Relationships xmlns="http://schemas.openxmlformats.org/package/2006/relationships"><Relationship Id="rId11" Type="http://schemas.openxmlformats.org/officeDocument/2006/relationships/image" Target="../media/image17.png"/><Relationship Id="rId10" Type="http://schemas.openxmlformats.org/officeDocument/2006/relationships/image" Target="../media/image18.png"/><Relationship Id="rId13" Type="http://schemas.openxmlformats.org/officeDocument/2006/relationships/image" Target="../media/image28.png"/><Relationship Id="rId12" Type="http://schemas.openxmlformats.org/officeDocument/2006/relationships/image" Target="../media/image34.png"/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image" Target="../media/image21.png"/><Relationship Id="rId14" Type="http://schemas.openxmlformats.org/officeDocument/2006/relationships/image" Target="../media/image19.png"/><Relationship Id="rId5" Type="http://schemas.openxmlformats.org/officeDocument/2006/relationships/image" Target="../media/image14.png"/><Relationship Id="rId6" Type="http://schemas.openxmlformats.org/officeDocument/2006/relationships/image" Target="../media/image1.png"/><Relationship Id="rId7" Type="http://schemas.openxmlformats.org/officeDocument/2006/relationships/image" Target="../media/image7.png"/><Relationship Id="rId8" Type="http://schemas.openxmlformats.org/officeDocument/2006/relationships/image" Target="../media/image4.gif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60.xml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61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1.png"/><Relationship Id="rId4" Type="http://schemas.openxmlformats.org/officeDocument/2006/relationships/image" Target="../media/image15.png"/><Relationship Id="rId5" Type="http://schemas.openxmlformats.org/officeDocument/2006/relationships/image" Target="../media/image33.png"/><Relationship Id="rId6" Type="http://schemas.openxmlformats.org/officeDocument/2006/relationships/image" Target="../media/image35.png"/><Relationship Id="rId7" Type="http://schemas.openxmlformats.org/officeDocument/2006/relationships/image" Target="../media/image29.png"/><Relationship Id="rId8" Type="http://schemas.openxmlformats.org/officeDocument/2006/relationships/image" Target="../media/image5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7.png"/><Relationship Id="rId4" Type="http://schemas.openxmlformats.org/officeDocument/2006/relationships/image" Target="../media/image2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2.gif"/><Relationship Id="rId4" Type="http://schemas.openxmlformats.org/officeDocument/2006/relationships/image" Target="../media/image20.gif"/><Relationship Id="rId5" Type="http://schemas.openxmlformats.org/officeDocument/2006/relationships/image" Target="../media/image26.gif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7"/>
          <p:cNvSpPr/>
          <p:nvPr/>
        </p:nvSpPr>
        <p:spPr>
          <a:xfrm>
            <a:off x="335211" y="337529"/>
            <a:ext cx="8490600" cy="4482600"/>
          </a:xfrm>
          <a:prstGeom prst="rect">
            <a:avLst/>
          </a:prstGeom>
          <a:solidFill>
            <a:srgbClr val="384257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37"/>
          <p:cNvSpPr/>
          <p:nvPr/>
        </p:nvSpPr>
        <p:spPr>
          <a:xfrm>
            <a:off x="2" y="0"/>
            <a:ext cx="2295000" cy="2295000"/>
          </a:xfrm>
          <a:prstGeom prst="rect">
            <a:avLst/>
          </a:prstGeom>
          <a:solidFill>
            <a:srgbClr val="E6331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37"/>
          <p:cNvSpPr txBox="1"/>
          <p:nvPr/>
        </p:nvSpPr>
        <p:spPr>
          <a:xfrm>
            <a:off x="694706" y="2460996"/>
            <a:ext cx="7996500" cy="22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Inria Sans"/>
              <a:buNone/>
            </a:pPr>
            <a:r>
              <a:rPr lang="it" sz="2700">
                <a:solidFill>
                  <a:srgbClr val="FFFFFF"/>
                </a:solidFill>
                <a:latin typeface="Inria Sans"/>
                <a:ea typeface="Inria Sans"/>
                <a:cs typeface="Inria Sans"/>
                <a:sym typeface="Inria Sans"/>
              </a:rPr>
              <a:t>No More Guessing: a Verifiable Gradient Inversion Attack in Federated Learning</a:t>
            </a:r>
            <a:endParaRPr sz="11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" sz="1800" u="none" cap="none" strike="noStrike">
                <a:solidFill>
                  <a:srgbClr val="FFFFFF"/>
                </a:solidFill>
                <a:latin typeface="Inria Sans"/>
                <a:ea typeface="Inria Sans"/>
                <a:cs typeface="Inria Sans"/>
                <a:sym typeface="Inria Sans"/>
              </a:rPr>
              <a:t>Francesco Diana</a:t>
            </a:r>
            <a:r>
              <a:rPr b="0" i="0" lang="it" sz="1800" u="none" cap="none" strike="noStrike">
                <a:solidFill>
                  <a:srgbClr val="FFFFFF"/>
                </a:solidFill>
                <a:latin typeface="Inria Sans"/>
                <a:ea typeface="Inria Sans"/>
                <a:cs typeface="Inria Sans"/>
                <a:sym typeface="Inria Sans"/>
              </a:rPr>
              <a:t>, Chuan Xu, </a:t>
            </a:r>
            <a:r>
              <a:rPr lang="it" sz="1800">
                <a:solidFill>
                  <a:schemeClr val="lt1"/>
                </a:solidFill>
                <a:latin typeface="Inria Sans"/>
                <a:ea typeface="Inria Sans"/>
                <a:cs typeface="Inria Sans"/>
                <a:sym typeface="Inria Sans"/>
              </a:rPr>
              <a:t> André Nusser, </a:t>
            </a:r>
            <a:r>
              <a:rPr b="0" i="0" lang="it" sz="1800" u="none" cap="none" strike="noStrike">
                <a:solidFill>
                  <a:srgbClr val="FFFFFF"/>
                </a:solidFill>
                <a:latin typeface="Inria Sans"/>
                <a:ea typeface="Inria Sans"/>
                <a:cs typeface="Inria Sans"/>
                <a:sym typeface="Inria Sans"/>
              </a:rPr>
              <a:t>Giovanni Neglia</a:t>
            </a:r>
            <a:endParaRPr b="0" i="0" sz="1800" u="none" cap="none" strike="noStrike">
              <a:solidFill>
                <a:schemeClr val="lt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Inria Sans"/>
              <a:buNone/>
            </a:pPr>
            <a:r>
              <a:rPr lang="it" sz="1800">
                <a:solidFill>
                  <a:srgbClr val="FFFFFF"/>
                </a:solidFill>
                <a:latin typeface="Inria Sans"/>
                <a:ea typeface="Inria Sans"/>
                <a:cs typeface="Inria Sans"/>
                <a:sym typeface="Inria Sans"/>
              </a:rPr>
              <a:t>16/04</a:t>
            </a:r>
            <a:r>
              <a:rPr b="0" i="0" lang="it" sz="1800" u="none" cap="none" strike="noStrike">
                <a:solidFill>
                  <a:srgbClr val="FFFFFF"/>
                </a:solidFill>
                <a:latin typeface="Inria Sans"/>
                <a:ea typeface="Inria Sans"/>
                <a:cs typeface="Inria Sans"/>
                <a:sym typeface="Inria Sans"/>
              </a:rPr>
              <a:t>/202</a:t>
            </a:r>
            <a:r>
              <a:rPr lang="it" sz="1800">
                <a:solidFill>
                  <a:srgbClr val="FFFFFF"/>
                </a:solidFill>
                <a:latin typeface="Inria Sans"/>
                <a:ea typeface="Inria Sans"/>
                <a:cs typeface="Inria Sans"/>
                <a:sym typeface="Inria Sans"/>
              </a:rPr>
              <a:t>6</a:t>
            </a:r>
            <a:endParaRPr sz="1100"/>
          </a:p>
        </p:txBody>
      </p:sp>
      <p:pic>
        <p:nvPicPr>
          <p:cNvPr id="219" name="Google Shape;219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6745" y="659531"/>
            <a:ext cx="1381387" cy="482815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37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46"/>
          <p:cNvSpPr txBox="1"/>
          <p:nvPr>
            <p:ph type="title"/>
          </p:nvPr>
        </p:nvSpPr>
        <p:spPr>
          <a:xfrm>
            <a:off x="457200" y="331940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3300"/>
              <a:buFont typeface="Inria Sans"/>
              <a:buNone/>
            </a:pPr>
            <a:r>
              <a:rPr lang="it"/>
              <a:t>Our questions</a:t>
            </a:r>
            <a:endParaRPr sz="2800"/>
          </a:p>
        </p:txBody>
      </p:sp>
      <p:sp>
        <p:nvSpPr>
          <p:cNvPr id="375" name="Google Shape;375;p46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376" name="Google Shape;376;p46"/>
          <p:cNvSpPr txBox="1"/>
          <p:nvPr/>
        </p:nvSpPr>
        <p:spPr>
          <a:xfrm>
            <a:off x="457189" y="1337932"/>
            <a:ext cx="79317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24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Is tabular data less vulnerable?</a:t>
            </a:r>
            <a:endParaRPr sz="24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24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Without ground truth, can attackers differentiate between accurate and flawed reconstructions?</a:t>
            </a:r>
            <a:endParaRPr sz="24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47"/>
          <p:cNvSpPr txBox="1"/>
          <p:nvPr>
            <p:ph type="title"/>
          </p:nvPr>
        </p:nvSpPr>
        <p:spPr>
          <a:xfrm>
            <a:off x="457200" y="331940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3300"/>
              <a:buFont typeface="Inria Sans"/>
              <a:buNone/>
            </a:pPr>
            <a:r>
              <a:rPr lang="it"/>
              <a:t>Our Contributions</a:t>
            </a:r>
            <a:endParaRPr sz="2800"/>
          </a:p>
        </p:txBody>
      </p:sp>
      <p:sp>
        <p:nvSpPr>
          <p:cNvPr id="383" name="Google Shape;383;p47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384" name="Google Shape;384;p47"/>
          <p:cNvSpPr txBox="1"/>
          <p:nvPr/>
        </p:nvSpPr>
        <p:spPr>
          <a:xfrm>
            <a:off x="457201" y="1273750"/>
            <a:ext cx="8446800" cy="340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rgbClr val="E63213"/>
              </a:buClr>
              <a:buSzPts val="2300"/>
              <a:buFont typeface="Inria Sans"/>
              <a:buChar char="➢"/>
            </a:pPr>
            <a:r>
              <a:rPr lang="it" sz="23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Introduce VGIA, a novel analytical attack </a:t>
            </a:r>
            <a:endParaRPr sz="23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rgbClr val="E63213"/>
              </a:buClr>
              <a:buSzPts val="2300"/>
              <a:buFont typeface="Inria Sans"/>
              <a:buChar char="➢"/>
            </a:pPr>
            <a:r>
              <a:rPr lang="it" sz="23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A</a:t>
            </a:r>
            <a:r>
              <a:rPr lang="it" sz="23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chieves exact reconstruction of private inputs</a:t>
            </a:r>
            <a:endParaRPr sz="23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rgbClr val="E63213"/>
              </a:buClr>
              <a:buSzPts val="2300"/>
              <a:buFont typeface="Inria Sans"/>
              <a:buChar char="➢"/>
            </a:pPr>
            <a:r>
              <a:rPr lang="it" sz="23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P</a:t>
            </a:r>
            <a:r>
              <a:rPr lang="it" sz="23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rovides a subspace-based test to certify </a:t>
            </a:r>
            <a:r>
              <a:rPr lang="it" sz="23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isolation</a:t>
            </a:r>
            <a:endParaRPr sz="23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rgbClr val="E63213"/>
              </a:buClr>
              <a:buSzPts val="2300"/>
              <a:buFont typeface="Inria Sans"/>
              <a:buChar char="➢"/>
            </a:pPr>
            <a:r>
              <a:rPr lang="it" sz="23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Eliminates the need for unverified, heuristic-based guessing</a:t>
            </a:r>
            <a:endParaRPr sz="23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48"/>
          <p:cNvSpPr txBox="1"/>
          <p:nvPr>
            <p:ph type="title"/>
          </p:nvPr>
        </p:nvSpPr>
        <p:spPr>
          <a:xfrm>
            <a:off x="457200" y="331940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3300"/>
              <a:buFont typeface="Inria Sans"/>
              <a:buNone/>
            </a:pPr>
            <a:r>
              <a:rPr lang="it"/>
              <a:t>Three Families of Attacks</a:t>
            </a:r>
            <a:endParaRPr/>
          </a:p>
        </p:txBody>
      </p:sp>
      <p:sp>
        <p:nvSpPr>
          <p:cNvPr id="391" name="Google Shape;391;p48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392" name="Google Shape;392;p48"/>
          <p:cNvSpPr txBox="1"/>
          <p:nvPr/>
        </p:nvSpPr>
        <p:spPr>
          <a:xfrm>
            <a:off x="457200" y="4630601"/>
            <a:ext cx="78567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it" sz="9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[3] Carletti, V., Foggia, P., Mazzocca, C., Parrella, G., &amp; Vento, M. (2025). SoK: Gradient Inversion Attacks in Federated Learning. In </a:t>
            </a:r>
            <a:r>
              <a:rPr i="1" lang="it" sz="9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34th USENIX Security Symposium (USENIX Security 25)</a:t>
            </a:r>
            <a:r>
              <a:rPr lang="it" sz="9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.</a:t>
            </a:r>
            <a:endParaRPr sz="9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393" name="Google Shape;393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" y="1671677"/>
            <a:ext cx="2675648" cy="26342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94" name="Google Shape;394;p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2798" y="1850812"/>
            <a:ext cx="452421" cy="48890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95" name="Google Shape;395;p4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697360" y="1850812"/>
            <a:ext cx="481610" cy="488907"/>
          </a:xfrm>
          <a:prstGeom prst="rect">
            <a:avLst/>
          </a:prstGeom>
          <a:noFill/>
          <a:ln>
            <a:noFill/>
          </a:ln>
        </p:spPr>
      </p:pic>
      <p:sp>
        <p:nvSpPr>
          <p:cNvPr id="396" name="Google Shape;396;p48"/>
          <p:cNvSpPr/>
          <p:nvPr/>
        </p:nvSpPr>
        <p:spPr>
          <a:xfrm>
            <a:off x="773726" y="1850800"/>
            <a:ext cx="481500" cy="5064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ria Sans"/>
              <a:ea typeface="Inria Sans"/>
              <a:cs typeface="Inria Sans"/>
              <a:sym typeface="Inria Sans"/>
            </a:endParaRPr>
          </a:p>
        </p:txBody>
      </p:sp>
      <p:pic>
        <p:nvPicPr>
          <p:cNvPr descr="image.png" id="397" name="Google Shape;397;p4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12255" y="1967567"/>
            <a:ext cx="233508" cy="233509"/>
          </a:xfrm>
          <a:prstGeom prst="rect">
            <a:avLst/>
          </a:prstGeom>
          <a:noFill/>
          <a:ln>
            <a:noFill/>
          </a:ln>
        </p:spPr>
      </p:pic>
      <p:sp>
        <p:nvSpPr>
          <p:cNvPr id="398" name="Google Shape;398;p48"/>
          <p:cNvSpPr txBox="1"/>
          <p:nvPr/>
        </p:nvSpPr>
        <p:spPr>
          <a:xfrm>
            <a:off x="802798" y="2485665"/>
            <a:ext cx="1984200" cy="2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" sz="1609" u="none" cap="none" strike="noStrike">
                <a:solidFill>
                  <a:schemeClr val="accent2"/>
                </a:solidFill>
                <a:latin typeface="Inria Sans"/>
                <a:ea typeface="Inria Sans"/>
                <a:cs typeface="Inria Sans"/>
                <a:sym typeface="Inria Sans"/>
              </a:rPr>
              <a:t>Optimization-based</a:t>
            </a:r>
            <a:endParaRPr b="1" sz="1073">
              <a:solidFill>
                <a:schemeClr val="accent2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sp>
        <p:nvSpPr>
          <p:cNvPr id="399" name="Google Shape;399;p48"/>
          <p:cNvSpPr txBox="1"/>
          <p:nvPr/>
        </p:nvSpPr>
        <p:spPr>
          <a:xfrm>
            <a:off x="802798" y="2952683"/>
            <a:ext cx="2223000" cy="74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149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S</a:t>
            </a:r>
            <a:r>
              <a:rPr i="0" lang="it" sz="1149" u="none" cap="none" strike="noStrike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olv</a:t>
            </a:r>
            <a:r>
              <a:rPr lang="it" sz="1149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e</a:t>
            </a:r>
            <a:r>
              <a:rPr i="0" lang="it" sz="1149" u="none" cap="none" strike="noStrike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 an optimization problem to minimize the distance between dummy and real gradients.</a:t>
            </a:r>
            <a:endParaRPr sz="1073">
              <a:solidFill>
                <a:schemeClr val="dk2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49"/>
          <p:cNvSpPr txBox="1"/>
          <p:nvPr>
            <p:ph type="title"/>
          </p:nvPr>
        </p:nvSpPr>
        <p:spPr>
          <a:xfrm>
            <a:off x="457200" y="331940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3300"/>
              <a:buFont typeface="Inria Sans"/>
              <a:buNone/>
            </a:pPr>
            <a:r>
              <a:rPr lang="it"/>
              <a:t>Optimization-based Attacks</a:t>
            </a:r>
            <a:endParaRPr/>
          </a:p>
        </p:txBody>
      </p:sp>
      <p:sp>
        <p:nvSpPr>
          <p:cNvPr id="406" name="Google Shape;406;p49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407" name="Google Shape;407;p49"/>
          <p:cNvSpPr txBox="1"/>
          <p:nvPr/>
        </p:nvSpPr>
        <p:spPr>
          <a:xfrm>
            <a:off x="457200" y="4363901"/>
            <a:ext cx="78567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9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[3] </a:t>
            </a:r>
            <a:r>
              <a:rPr lang="it" sz="9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Carletti, V., Foggia, P., Mazzocca, C., Parrella, G., &amp; Vento, M. (2025). SoK: Gradient Inversion Attacks in Federated Learning. In </a:t>
            </a:r>
            <a:r>
              <a:rPr i="1" lang="it" sz="9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34th USENIX Security Symposium (USENIX Security 25)</a:t>
            </a:r>
            <a:r>
              <a:rPr lang="it" sz="9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.</a:t>
            </a:r>
            <a:endParaRPr sz="9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" name="Google Shape;408;p49"/>
          <p:cNvSpPr txBox="1"/>
          <p:nvPr/>
        </p:nvSpPr>
        <p:spPr>
          <a:xfrm>
            <a:off x="457200" y="1189350"/>
            <a:ext cx="43848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600">
                <a:latin typeface="Inria Sans"/>
                <a:ea typeface="Inria Sans"/>
                <a:cs typeface="Inria Sans"/>
                <a:sym typeface="Inria Sans"/>
              </a:rPr>
              <a:t>The attacker minimizes the distance between dummy and observed gradients</a:t>
            </a:r>
            <a:endParaRPr sz="1600">
              <a:latin typeface="Inria Sans"/>
              <a:ea typeface="Inria Sans"/>
              <a:cs typeface="Inria Sans"/>
              <a:sym typeface="Inria Sans"/>
            </a:endParaRPr>
          </a:p>
        </p:txBody>
      </p:sp>
      <p:pic>
        <p:nvPicPr>
          <p:cNvPr id="409" name="Google Shape;409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24500" y="679352"/>
            <a:ext cx="2929100" cy="3544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Google Shape;410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" y="3108275"/>
            <a:ext cx="3349625" cy="511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1" name="Google Shape;411;p4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6099" y="2174465"/>
            <a:ext cx="4683124" cy="62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50"/>
          <p:cNvSpPr txBox="1"/>
          <p:nvPr>
            <p:ph type="title"/>
          </p:nvPr>
        </p:nvSpPr>
        <p:spPr>
          <a:xfrm>
            <a:off x="342900" y="248955"/>
            <a:ext cx="6172200" cy="64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3300"/>
              <a:buFont typeface="Inria Sans"/>
              <a:buNone/>
            </a:pPr>
            <a:r>
              <a:rPr lang="it"/>
              <a:t>Optimization-based attacks</a:t>
            </a:r>
            <a:endParaRPr/>
          </a:p>
        </p:txBody>
      </p:sp>
      <p:pic>
        <p:nvPicPr>
          <p:cNvPr id="418" name="Google Shape;418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32041" y="1072751"/>
            <a:ext cx="1594314" cy="1594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9" name="Google Shape;419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26361" y="1072770"/>
            <a:ext cx="1594314" cy="1594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20" name="Google Shape;420;p5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5975" y="1072760"/>
            <a:ext cx="3139602" cy="1594351"/>
          </a:xfrm>
          <a:prstGeom prst="rect">
            <a:avLst/>
          </a:prstGeom>
          <a:noFill/>
          <a:ln>
            <a:noFill/>
          </a:ln>
        </p:spPr>
      </p:pic>
      <p:sp>
        <p:nvSpPr>
          <p:cNvPr id="421" name="Google Shape;421;p50"/>
          <p:cNvSpPr txBox="1"/>
          <p:nvPr/>
        </p:nvSpPr>
        <p:spPr>
          <a:xfrm>
            <a:off x="497443" y="4673410"/>
            <a:ext cx="76860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9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[2] Geiping, J., Bauermeister, H., Dröge, H., &amp; Moeller, M. (2020). Inverting gradients - how easy is it to break privacy in federated learning? In Proceedings of the 34th International Conference on Neural Information Processing Systems</a:t>
            </a:r>
            <a:endParaRPr sz="1100"/>
          </a:p>
        </p:txBody>
      </p:sp>
      <p:pic>
        <p:nvPicPr>
          <p:cNvPr id="422" name="Google Shape;422;p5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35975" y="2911225"/>
            <a:ext cx="1594325" cy="1594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3" name="Google Shape;423;p5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277114" y="2937466"/>
            <a:ext cx="1594300" cy="159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4" name="Google Shape;424;p5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326379" y="2934164"/>
            <a:ext cx="1594325" cy="1559552"/>
          </a:xfrm>
          <a:prstGeom prst="rect">
            <a:avLst/>
          </a:prstGeom>
          <a:noFill/>
          <a:ln>
            <a:noFill/>
          </a:ln>
        </p:spPr>
      </p:pic>
      <p:pic>
        <p:nvPicPr>
          <p:cNvPr id="425" name="Google Shape;425;p5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965225" y="2935786"/>
            <a:ext cx="1573485" cy="1559550"/>
          </a:xfrm>
          <a:prstGeom prst="rect">
            <a:avLst/>
          </a:prstGeom>
          <a:noFill/>
          <a:ln>
            <a:noFill/>
          </a:ln>
        </p:spPr>
      </p:pic>
      <p:sp>
        <p:nvSpPr>
          <p:cNvPr id="426" name="Google Shape;426;p50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51"/>
          <p:cNvSpPr txBox="1"/>
          <p:nvPr>
            <p:ph type="title"/>
          </p:nvPr>
        </p:nvSpPr>
        <p:spPr>
          <a:xfrm>
            <a:off x="457200" y="331940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3300"/>
              <a:buFont typeface="Inria Sans"/>
              <a:buNone/>
            </a:pPr>
            <a:r>
              <a:rPr lang="it"/>
              <a:t>Three Families of Attacks</a:t>
            </a:r>
            <a:endParaRPr/>
          </a:p>
        </p:txBody>
      </p:sp>
      <p:sp>
        <p:nvSpPr>
          <p:cNvPr id="433" name="Google Shape;433;p51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434" name="Google Shape;434;p51"/>
          <p:cNvSpPr txBox="1"/>
          <p:nvPr/>
        </p:nvSpPr>
        <p:spPr>
          <a:xfrm>
            <a:off x="457200" y="4630601"/>
            <a:ext cx="78567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it" sz="9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[3] Carletti, V., Foggia, P., Mazzocca, C., Parrella, G., &amp; Vento, M. (2025). SoK: Gradient Inversion Attacks in Federated Learning. In </a:t>
            </a:r>
            <a:r>
              <a:rPr i="1" lang="it" sz="9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34th USENIX Security Symposium (USENIX Security 25)</a:t>
            </a:r>
            <a:r>
              <a:rPr lang="it" sz="9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.</a:t>
            </a:r>
            <a:endParaRPr sz="9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435" name="Google Shape;435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" y="1671677"/>
            <a:ext cx="2675648" cy="26342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36" name="Google Shape;436;p5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71149" y="1624600"/>
            <a:ext cx="2675648" cy="26342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37" name="Google Shape;437;p5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02798" y="1850812"/>
            <a:ext cx="452421" cy="48890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38" name="Google Shape;438;p5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697360" y="1850812"/>
            <a:ext cx="481610" cy="488907"/>
          </a:xfrm>
          <a:prstGeom prst="rect">
            <a:avLst/>
          </a:prstGeom>
          <a:noFill/>
          <a:ln>
            <a:noFill/>
          </a:ln>
        </p:spPr>
      </p:pic>
      <p:sp>
        <p:nvSpPr>
          <p:cNvPr id="439" name="Google Shape;439;p51"/>
          <p:cNvSpPr/>
          <p:nvPr/>
        </p:nvSpPr>
        <p:spPr>
          <a:xfrm>
            <a:off x="3682813" y="1850800"/>
            <a:ext cx="481500" cy="5064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ria Sans"/>
              <a:ea typeface="Inria Sans"/>
              <a:cs typeface="Inria Sans"/>
              <a:sym typeface="Inria Sans"/>
            </a:endParaRPr>
          </a:p>
        </p:txBody>
      </p:sp>
      <p:sp>
        <p:nvSpPr>
          <p:cNvPr id="440" name="Google Shape;440;p51"/>
          <p:cNvSpPr/>
          <p:nvPr/>
        </p:nvSpPr>
        <p:spPr>
          <a:xfrm>
            <a:off x="773726" y="1850800"/>
            <a:ext cx="481500" cy="5064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ria Sans"/>
              <a:ea typeface="Inria Sans"/>
              <a:cs typeface="Inria Sans"/>
              <a:sym typeface="Inria Sans"/>
            </a:endParaRPr>
          </a:p>
        </p:txBody>
      </p:sp>
      <p:pic>
        <p:nvPicPr>
          <p:cNvPr descr="image.png" id="441" name="Google Shape;441;p5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12255" y="1967567"/>
            <a:ext cx="233508" cy="2335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42" name="Google Shape;442;p5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806816" y="1967567"/>
            <a:ext cx="262696" cy="233508"/>
          </a:xfrm>
          <a:prstGeom prst="rect">
            <a:avLst/>
          </a:prstGeom>
          <a:noFill/>
          <a:ln>
            <a:noFill/>
          </a:ln>
        </p:spPr>
      </p:pic>
      <p:sp>
        <p:nvSpPr>
          <p:cNvPr id="443" name="Google Shape;443;p51"/>
          <p:cNvSpPr txBox="1"/>
          <p:nvPr/>
        </p:nvSpPr>
        <p:spPr>
          <a:xfrm>
            <a:off x="802798" y="2485665"/>
            <a:ext cx="1984200" cy="2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" sz="1609" u="none" cap="none" strike="noStrike">
                <a:solidFill>
                  <a:schemeClr val="accent2"/>
                </a:solidFill>
                <a:latin typeface="Inria Sans"/>
                <a:ea typeface="Inria Sans"/>
                <a:cs typeface="Inria Sans"/>
                <a:sym typeface="Inria Sans"/>
              </a:rPr>
              <a:t>Optimization-based</a:t>
            </a:r>
            <a:endParaRPr b="1" sz="1073">
              <a:solidFill>
                <a:schemeClr val="accent2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sp>
        <p:nvSpPr>
          <p:cNvPr id="444" name="Google Shape;444;p51"/>
          <p:cNvSpPr txBox="1"/>
          <p:nvPr/>
        </p:nvSpPr>
        <p:spPr>
          <a:xfrm>
            <a:off x="802798" y="2952683"/>
            <a:ext cx="2223000" cy="74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149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S</a:t>
            </a:r>
            <a:r>
              <a:rPr i="0" lang="it" sz="1149" u="none" cap="none" strike="noStrike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olv</a:t>
            </a:r>
            <a:r>
              <a:rPr lang="it" sz="1149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e</a:t>
            </a:r>
            <a:r>
              <a:rPr i="0" lang="it" sz="1149" u="none" cap="none" strike="noStrike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 an optimization problem to minimize the distance between dummy and real gradients.</a:t>
            </a:r>
            <a:endParaRPr sz="1073">
              <a:solidFill>
                <a:schemeClr val="dk2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sp>
        <p:nvSpPr>
          <p:cNvPr id="445" name="Google Shape;445;p51"/>
          <p:cNvSpPr txBox="1"/>
          <p:nvPr/>
        </p:nvSpPr>
        <p:spPr>
          <a:xfrm>
            <a:off x="3697360" y="2485665"/>
            <a:ext cx="1808400" cy="2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" sz="1609" u="none" cap="none" strike="noStrike">
                <a:solidFill>
                  <a:schemeClr val="accent2"/>
                </a:solidFill>
                <a:latin typeface="Inria Sans"/>
                <a:ea typeface="Inria Sans"/>
                <a:cs typeface="Inria Sans"/>
                <a:sym typeface="Inria Sans"/>
              </a:rPr>
              <a:t>Generative-based</a:t>
            </a:r>
            <a:endParaRPr b="1" sz="1073">
              <a:solidFill>
                <a:schemeClr val="accent2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sp>
        <p:nvSpPr>
          <p:cNvPr id="446" name="Google Shape;446;p51"/>
          <p:cNvSpPr txBox="1"/>
          <p:nvPr/>
        </p:nvSpPr>
        <p:spPr>
          <a:xfrm>
            <a:off x="3697349" y="2952675"/>
            <a:ext cx="2346900" cy="10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it" sz="1149" u="none" cap="none" strike="noStrike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Leverages pre-trained generative models (like GANs) as priors to guide the search toward realistic images</a:t>
            </a:r>
            <a:r>
              <a:rPr lang="it" sz="1149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 or directly generate the inputs</a:t>
            </a:r>
            <a:endParaRPr sz="1073">
              <a:solidFill>
                <a:schemeClr val="dk2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52"/>
          <p:cNvSpPr txBox="1"/>
          <p:nvPr>
            <p:ph type="title"/>
          </p:nvPr>
        </p:nvSpPr>
        <p:spPr>
          <a:xfrm>
            <a:off x="457200" y="331940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3300"/>
              <a:buFont typeface="Inria Sans"/>
              <a:buNone/>
            </a:pPr>
            <a:r>
              <a:rPr lang="it"/>
              <a:t>Generative-based Attacks</a:t>
            </a:r>
            <a:endParaRPr/>
          </a:p>
        </p:txBody>
      </p:sp>
      <p:sp>
        <p:nvSpPr>
          <p:cNvPr id="453" name="Google Shape;453;p52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454" name="Google Shape;454;p52"/>
          <p:cNvSpPr txBox="1"/>
          <p:nvPr/>
        </p:nvSpPr>
        <p:spPr>
          <a:xfrm>
            <a:off x="457200" y="4363901"/>
            <a:ext cx="78567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9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[3] </a:t>
            </a:r>
            <a:r>
              <a:rPr lang="it" sz="9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Carletti, V., Foggia, P., Mazzocca, C., Parrella, G., &amp; Vento, M. (2025). SoK: Gradient Inversion Attacks in Federated Learning. In </a:t>
            </a:r>
            <a:r>
              <a:rPr i="1" lang="it" sz="9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34th USENIX Security Symposium (USENIX Security 25)</a:t>
            </a:r>
            <a:r>
              <a:rPr lang="it" sz="9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.</a:t>
            </a:r>
            <a:endParaRPr sz="9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5" name="Google Shape;455;p52"/>
          <p:cNvSpPr txBox="1"/>
          <p:nvPr/>
        </p:nvSpPr>
        <p:spPr>
          <a:xfrm>
            <a:off x="457200" y="1189350"/>
            <a:ext cx="43848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600">
                <a:latin typeface="Inria Sans"/>
                <a:ea typeface="Inria Sans"/>
                <a:cs typeface="Inria Sans"/>
                <a:sym typeface="Inria Sans"/>
              </a:rPr>
              <a:t>The attacker uses a generator to reconstruct individual inputs from extracted features or to generate samples.</a:t>
            </a:r>
            <a:endParaRPr sz="1600">
              <a:latin typeface="Inria Sans"/>
              <a:ea typeface="Inria Sans"/>
              <a:cs typeface="Inria Sans"/>
              <a:sym typeface="Inria Sans"/>
            </a:endParaRPr>
          </a:p>
        </p:txBody>
      </p:sp>
      <p:pic>
        <p:nvPicPr>
          <p:cNvPr id="456" name="Google Shape;456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99539" y="492900"/>
            <a:ext cx="2725460" cy="368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7" name="Google Shape;457;p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6572" y="2361975"/>
            <a:ext cx="4564075" cy="606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53"/>
          <p:cNvSpPr txBox="1"/>
          <p:nvPr>
            <p:ph type="title"/>
          </p:nvPr>
        </p:nvSpPr>
        <p:spPr>
          <a:xfrm>
            <a:off x="457200" y="331940"/>
            <a:ext cx="8229600" cy="8574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Generative-based Attacks</a:t>
            </a:r>
            <a:endParaRPr/>
          </a:p>
        </p:txBody>
      </p:sp>
      <p:pic>
        <p:nvPicPr>
          <p:cNvPr id="463" name="Google Shape;463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2023772"/>
            <a:ext cx="8597900" cy="1675477"/>
          </a:xfrm>
          <a:prstGeom prst="rect">
            <a:avLst/>
          </a:prstGeom>
          <a:noFill/>
          <a:ln>
            <a:noFill/>
          </a:ln>
        </p:spPr>
      </p:pic>
      <p:sp>
        <p:nvSpPr>
          <p:cNvPr id="464" name="Google Shape;464;p53"/>
          <p:cNvSpPr txBox="1"/>
          <p:nvPr/>
        </p:nvSpPr>
        <p:spPr>
          <a:xfrm>
            <a:off x="2680301" y="3763025"/>
            <a:ext cx="5599500" cy="2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400">
                <a:solidFill>
                  <a:schemeClr val="accent2"/>
                </a:solidFill>
                <a:latin typeface="Inria Sans"/>
                <a:ea typeface="Inria Sans"/>
                <a:cs typeface="Inria Sans"/>
                <a:sym typeface="Inria Sans"/>
              </a:rPr>
              <a:t>Figure</a:t>
            </a:r>
            <a:r>
              <a:rPr lang="it" sz="1400">
                <a:solidFill>
                  <a:srgbClr val="384257"/>
                </a:solidFill>
                <a:latin typeface="Inria Sans"/>
                <a:ea typeface="Inria Sans"/>
                <a:cs typeface="Inria Sans"/>
                <a:sym typeface="Inria Sans"/>
              </a:rPr>
              <a:t>: Reconstruction example from [</a:t>
            </a:r>
            <a:r>
              <a:rPr lang="it">
                <a:solidFill>
                  <a:srgbClr val="384257"/>
                </a:solidFill>
                <a:latin typeface="Inria Sans"/>
                <a:ea typeface="Inria Sans"/>
                <a:cs typeface="Inria Sans"/>
                <a:sym typeface="Inria Sans"/>
              </a:rPr>
              <a:t>5</a:t>
            </a:r>
            <a:r>
              <a:rPr lang="it" sz="1400">
                <a:solidFill>
                  <a:srgbClr val="384257"/>
                </a:solidFill>
                <a:latin typeface="Inria Sans"/>
                <a:ea typeface="Inria Sans"/>
                <a:cs typeface="Inria Sans"/>
                <a:sym typeface="Inria Sans"/>
              </a:rPr>
              <a:t>].</a:t>
            </a:r>
            <a:endParaRPr b="0" sz="1400">
              <a:solidFill>
                <a:srgbClr val="384257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sp>
        <p:nvSpPr>
          <p:cNvPr id="465" name="Google Shape;465;p53"/>
          <p:cNvSpPr txBox="1"/>
          <p:nvPr/>
        </p:nvSpPr>
        <p:spPr>
          <a:xfrm>
            <a:off x="368300" y="4432300"/>
            <a:ext cx="8524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79400" lvl="0" marL="27940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[5] </a:t>
            </a:r>
            <a:r>
              <a:rPr lang="it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Jeon, Jinwoo, Jaechang Kim, Kangwook Lee, Sewoong Oh, and Jungseul Ok. Gradient Inversion with Generative Image Prior. Neurips 2021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" name="Google Shape;466;p53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54"/>
          <p:cNvSpPr txBox="1"/>
          <p:nvPr>
            <p:ph type="title"/>
          </p:nvPr>
        </p:nvSpPr>
        <p:spPr>
          <a:xfrm>
            <a:off x="457200" y="331940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3300"/>
              <a:buFont typeface="Inria Sans"/>
              <a:buNone/>
            </a:pPr>
            <a:r>
              <a:rPr lang="it"/>
              <a:t>Three Families of Attacks</a:t>
            </a:r>
            <a:endParaRPr/>
          </a:p>
        </p:txBody>
      </p:sp>
      <p:sp>
        <p:nvSpPr>
          <p:cNvPr id="473" name="Google Shape;473;p54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descr="image.png" id="474" name="Google Shape;474;p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" y="1671677"/>
            <a:ext cx="2675648" cy="26342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75" name="Google Shape;475;p5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71149" y="1624600"/>
            <a:ext cx="2675648" cy="26342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76" name="Google Shape;476;p5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65711" y="1624600"/>
            <a:ext cx="2675648" cy="26342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77" name="Google Shape;477;p5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02798" y="1850812"/>
            <a:ext cx="452421" cy="48890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78" name="Google Shape;478;p5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697360" y="1850812"/>
            <a:ext cx="481610" cy="488907"/>
          </a:xfrm>
          <a:prstGeom prst="rect">
            <a:avLst/>
          </a:prstGeom>
          <a:noFill/>
          <a:ln>
            <a:noFill/>
          </a:ln>
        </p:spPr>
      </p:pic>
      <p:sp>
        <p:nvSpPr>
          <p:cNvPr id="479" name="Google Shape;479;p54"/>
          <p:cNvSpPr/>
          <p:nvPr/>
        </p:nvSpPr>
        <p:spPr>
          <a:xfrm>
            <a:off x="3682813" y="1850800"/>
            <a:ext cx="481500" cy="5064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ria Sans"/>
              <a:ea typeface="Inria Sans"/>
              <a:cs typeface="Inria Sans"/>
              <a:sym typeface="Inria Sans"/>
            </a:endParaRPr>
          </a:p>
        </p:txBody>
      </p:sp>
      <p:pic>
        <p:nvPicPr>
          <p:cNvPr descr="image.png" id="480" name="Google Shape;480;p5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591922" y="1850812"/>
            <a:ext cx="394044" cy="488907"/>
          </a:xfrm>
          <a:prstGeom prst="rect">
            <a:avLst/>
          </a:prstGeom>
          <a:noFill/>
          <a:ln>
            <a:noFill/>
          </a:ln>
        </p:spPr>
      </p:pic>
      <p:sp>
        <p:nvSpPr>
          <p:cNvPr id="481" name="Google Shape;481;p54"/>
          <p:cNvSpPr/>
          <p:nvPr/>
        </p:nvSpPr>
        <p:spPr>
          <a:xfrm>
            <a:off x="773726" y="1850800"/>
            <a:ext cx="481500" cy="5064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ria Sans"/>
              <a:ea typeface="Inria Sans"/>
              <a:cs typeface="Inria Sans"/>
              <a:sym typeface="Inria Sans"/>
            </a:endParaRPr>
          </a:p>
        </p:txBody>
      </p:sp>
      <p:pic>
        <p:nvPicPr>
          <p:cNvPr descr="image.png" id="482" name="Google Shape;482;p5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12255" y="1967567"/>
            <a:ext cx="233508" cy="2335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83" name="Google Shape;483;p5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3806816" y="1967567"/>
            <a:ext cx="262696" cy="233508"/>
          </a:xfrm>
          <a:prstGeom prst="rect">
            <a:avLst/>
          </a:prstGeom>
          <a:noFill/>
          <a:ln>
            <a:noFill/>
          </a:ln>
        </p:spPr>
      </p:pic>
      <p:sp>
        <p:nvSpPr>
          <p:cNvPr id="484" name="Google Shape;484;p54"/>
          <p:cNvSpPr/>
          <p:nvPr/>
        </p:nvSpPr>
        <p:spPr>
          <a:xfrm>
            <a:off x="6548188" y="1842050"/>
            <a:ext cx="481500" cy="5064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ria Sans"/>
              <a:ea typeface="Inria Sans"/>
              <a:cs typeface="Inria Sans"/>
              <a:sym typeface="Inria Sans"/>
            </a:endParaRPr>
          </a:p>
        </p:txBody>
      </p:sp>
      <p:pic>
        <p:nvPicPr>
          <p:cNvPr descr="image.png" id="485" name="Google Shape;485;p5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701379" y="1967567"/>
            <a:ext cx="175131" cy="233508"/>
          </a:xfrm>
          <a:prstGeom prst="rect">
            <a:avLst/>
          </a:prstGeom>
          <a:noFill/>
          <a:ln>
            <a:noFill/>
          </a:ln>
        </p:spPr>
      </p:pic>
      <p:sp>
        <p:nvSpPr>
          <p:cNvPr id="486" name="Google Shape;486;p54"/>
          <p:cNvSpPr txBox="1"/>
          <p:nvPr/>
        </p:nvSpPr>
        <p:spPr>
          <a:xfrm>
            <a:off x="802798" y="2485665"/>
            <a:ext cx="1984200" cy="2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" sz="1609" u="none" cap="none" strike="noStrike">
                <a:solidFill>
                  <a:schemeClr val="accent2"/>
                </a:solidFill>
                <a:latin typeface="Inria Sans"/>
                <a:ea typeface="Inria Sans"/>
                <a:cs typeface="Inria Sans"/>
                <a:sym typeface="Inria Sans"/>
              </a:rPr>
              <a:t>Optimization-based</a:t>
            </a:r>
            <a:endParaRPr b="1" sz="1073">
              <a:solidFill>
                <a:schemeClr val="accent2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sp>
        <p:nvSpPr>
          <p:cNvPr id="487" name="Google Shape;487;p54"/>
          <p:cNvSpPr txBox="1"/>
          <p:nvPr/>
        </p:nvSpPr>
        <p:spPr>
          <a:xfrm>
            <a:off x="802798" y="2952683"/>
            <a:ext cx="2223000" cy="122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073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Batch size limit</a:t>
            </a:r>
            <a:endParaRPr sz="1073">
              <a:solidFill>
                <a:schemeClr val="dk2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73">
              <a:solidFill>
                <a:schemeClr val="dk2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073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Reconstruction quality</a:t>
            </a:r>
            <a:endParaRPr sz="1073">
              <a:solidFill>
                <a:schemeClr val="dk2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73">
              <a:solidFill>
                <a:schemeClr val="dk2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073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Tabular data</a:t>
            </a:r>
            <a:endParaRPr sz="1073">
              <a:solidFill>
                <a:schemeClr val="dk2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sp>
        <p:nvSpPr>
          <p:cNvPr id="488" name="Google Shape;488;p54"/>
          <p:cNvSpPr txBox="1"/>
          <p:nvPr/>
        </p:nvSpPr>
        <p:spPr>
          <a:xfrm>
            <a:off x="3697360" y="2485665"/>
            <a:ext cx="1808400" cy="2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" sz="1609" u="none" cap="none" strike="noStrike">
                <a:solidFill>
                  <a:schemeClr val="accent2"/>
                </a:solidFill>
                <a:latin typeface="Inria Sans"/>
                <a:ea typeface="Inria Sans"/>
                <a:cs typeface="Inria Sans"/>
                <a:sym typeface="Inria Sans"/>
              </a:rPr>
              <a:t>Generative-based</a:t>
            </a:r>
            <a:endParaRPr b="1" sz="1073">
              <a:solidFill>
                <a:schemeClr val="accent2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sp>
        <p:nvSpPr>
          <p:cNvPr id="489" name="Google Shape;489;p54"/>
          <p:cNvSpPr txBox="1"/>
          <p:nvPr/>
        </p:nvSpPr>
        <p:spPr>
          <a:xfrm>
            <a:off x="6591922" y="2485665"/>
            <a:ext cx="1501800" cy="2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" sz="1609" u="none" cap="none" strike="noStrike">
                <a:solidFill>
                  <a:schemeClr val="accent2"/>
                </a:solidFill>
                <a:latin typeface="Inria Sans"/>
                <a:ea typeface="Inria Sans"/>
                <a:cs typeface="Inria Sans"/>
                <a:sym typeface="Inria Sans"/>
              </a:rPr>
              <a:t>Analytic-based</a:t>
            </a:r>
            <a:endParaRPr b="1" sz="1073">
              <a:solidFill>
                <a:schemeClr val="accent2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sp>
        <p:nvSpPr>
          <p:cNvPr id="490" name="Google Shape;490;p54"/>
          <p:cNvSpPr txBox="1"/>
          <p:nvPr/>
        </p:nvSpPr>
        <p:spPr>
          <a:xfrm>
            <a:off x="457200" y="4630601"/>
            <a:ext cx="78567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9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[3] Carletti, V., Foggia, P., Mazzocca, C., Parrella, G., &amp; Vento, M. (2025). SoK: Gradient Inversion Attacks in Federated Learning. In </a:t>
            </a:r>
            <a:r>
              <a:rPr i="1" lang="it" sz="9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34th USENIX Security Symposium (USENIX Security 25)</a:t>
            </a:r>
            <a:r>
              <a:rPr lang="it" sz="9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.</a:t>
            </a:r>
            <a:endParaRPr sz="9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91" name="Google Shape;491;p54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98600" y="2952675"/>
            <a:ext cx="175124" cy="175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92" name="Google Shape;492;p54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98600" y="3469875"/>
            <a:ext cx="175124" cy="175124"/>
          </a:xfrm>
          <a:prstGeom prst="rect">
            <a:avLst/>
          </a:prstGeom>
          <a:noFill/>
          <a:ln>
            <a:noFill/>
          </a:ln>
        </p:spPr>
      </p:pic>
      <p:sp>
        <p:nvSpPr>
          <p:cNvPr id="493" name="Google Shape;493;p54"/>
          <p:cNvSpPr txBox="1"/>
          <p:nvPr/>
        </p:nvSpPr>
        <p:spPr>
          <a:xfrm>
            <a:off x="3799461" y="2952683"/>
            <a:ext cx="2223000" cy="122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073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Batch size limit</a:t>
            </a:r>
            <a:endParaRPr sz="1073">
              <a:solidFill>
                <a:schemeClr val="dk2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073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Rely on pre-trained models</a:t>
            </a:r>
            <a:endParaRPr sz="1073">
              <a:solidFill>
                <a:schemeClr val="dk2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073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Require surrogate dataset</a:t>
            </a:r>
            <a:endParaRPr sz="1073">
              <a:solidFill>
                <a:schemeClr val="dk2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it" sz="1073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Tabular data</a:t>
            </a:r>
            <a:endParaRPr sz="1073">
              <a:solidFill>
                <a:schemeClr val="dk2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73">
              <a:solidFill>
                <a:schemeClr val="dk2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pic>
        <p:nvPicPr>
          <p:cNvPr id="494" name="Google Shape;494;p54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3595263" y="2952675"/>
            <a:ext cx="175124" cy="175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95" name="Google Shape;495;p54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3595263" y="3196488"/>
            <a:ext cx="175124" cy="175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96" name="Google Shape;496;p54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3595263" y="3460288"/>
            <a:ext cx="175124" cy="175124"/>
          </a:xfrm>
          <a:prstGeom prst="rect">
            <a:avLst/>
          </a:prstGeom>
          <a:noFill/>
          <a:ln>
            <a:noFill/>
          </a:ln>
        </p:spPr>
      </p:pic>
      <p:sp>
        <p:nvSpPr>
          <p:cNvPr id="497" name="Google Shape;497;p54"/>
          <p:cNvSpPr txBox="1"/>
          <p:nvPr/>
        </p:nvSpPr>
        <p:spPr>
          <a:xfrm>
            <a:off x="6749650" y="2937052"/>
            <a:ext cx="2223000" cy="122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073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Perfect reconstruction</a:t>
            </a:r>
            <a:endParaRPr sz="1073">
              <a:solidFill>
                <a:schemeClr val="dk2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73">
              <a:solidFill>
                <a:schemeClr val="dk2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073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Batch size limit</a:t>
            </a:r>
            <a:endParaRPr sz="1073">
              <a:solidFill>
                <a:schemeClr val="dk2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73">
              <a:solidFill>
                <a:schemeClr val="dk2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073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Tabular data</a:t>
            </a:r>
            <a:endParaRPr sz="1073">
              <a:solidFill>
                <a:schemeClr val="dk2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pic>
        <p:nvPicPr>
          <p:cNvPr id="498" name="Google Shape;498;p54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98600" y="3987075"/>
            <a:ext cx="175124" cy="175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99" name="Google Shape;499;p54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3595263" y="3724088"/>
            <a:ext cx="175124" cy="175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00" name="Google Shape;500;p54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6416497" y="3892485"/>
            <a:ext cx="262700" cy="26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1" name="Google Shape;501;p54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6459687" y="3446712"/>
            <a:ext cx="233524" cy="233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02" name="Google Shape;502;p54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6416497" y="2870410"/>
            <a:ext cx="262700" cy="26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55"/>
          <p:cNvSpPr txBox="1"/>
          <p:nvPr>
            <p:ph type="title"/>
          </p:nvPr>
        </p:nvSpPr>
        <p:spPr>
          <a:xfrm>
            <a:off x="342900" y="248955"/>
            <a:ext cx="6172200" cy="64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3300"/>
              <a:buFont typeface="Inria Sans"/>
              <a:buNone/>
            </a:pPr>
            <a:r>
              <a:rPr lang="it" sz="2400"/>
              <a:t>Analytical attacks</a:t>
            </a:r>
            <a:endParaRPr sz="2400"/>
          </a:p>
        </p:txBody>
      </p:sp>
      <p:sp>
        <p:nvSpPr>
          <p:cNvPr id="509" name="Google Shape;509;p55"/>
          <p:cNvSpPr txBox="1"/>
          <p:nvPr/>
        </p:nvSpPr>
        <p:spPr>
          <a:xfrm>
            <a:off x="462493" y="4638435"/>
            <a:ext cx="76860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9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[2] Geiping, J., Bauermeister, H., Dröge, H., &amp; Moeller, M. (2020). Inverting gradients - how easy is it to break privacy in federated learning? In Proceedings of the 34th International Conference on Neural Information Processing Systems</a:t>
            </a:r>
            <a:endParaRPr sz="1100"/>
          </a:p>
        </p:txBody>
      </p:sp>
      <p:sp>
        <p:nvSpPr>
          <p:cNvPr id="510" name="Google Shape;510;p55"/>
          <p:cNvSpPr txBox="1"/>
          <p:nvPr/>
        </p:nvSpPr>
        <p:spPr>
          <a:xfrm>
            <a:off x="462502" y="892140"/>
            <a:ext cx="8676600" cy="19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1" marL="3429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" sz="2400" u="none" cap="none" strike="noStrike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Linear layers followed by ReLU naturally leak information [</a:t>
            </a:r>
            <a:r>
              <a:rPr lang="it" sz="24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2</a:t>
            </a:r>
            <a:r>
              <a:rPr b="0" i="0" lang="it" sz="2400" u="none" cap="none" strike="noStrike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]</a:t>
            </a:r>
            <a:endParaRPr sz="1100"/>
          </a:p>
          <a:p>
            <a:pPr indent="0" lvl="1" marL="3429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6858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" sz="2400" u="none" cap="none" strike="noStrike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  </a:t>
            </a:r>
            <a:endParaRPr sz="1100"/>
          </a:p>
          <a:p>
            <a:pPr indent="0" lvl="1" marL="3429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-190500" lvl="1" marL="685800" marR="0" rtl="0" algn="l">
              <a:spcBef>
                <a:spcPts val="0"/>
              </a:spcBef>
              <a:spcAft>
                <a:spcPts val="0"/>
              </a:spcAft>
              <a:buClr>
                <a:srgbClr val="E63312"/>
              </a:buClr>
              <a:buSzPts val="2400"/>
              <a:buFont typeface="Noto Sans Symbols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pic>
        <p:nvPicPr>
          <p:cNvPr id="511" name="Google Shape;511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8050" y="1482775"/>
            <a:ext cx="5178425" cy="41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" name="Google Shape;512;p5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66578" y="1473900"/>
            <a:ext cx="2564373" cy="43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3" name="Google Shape;513;p5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8050" y="2145775"/>
            <a:ext cx="4151250" cy="1739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4" name="Google Shape;514;p5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276725" y="2145787"/>
            <a:ext cx="3522625" cy="6789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15" name="Google Shape;515;p5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106150" y="2931772"/>
            <a:ext cx="3155202" cy="678962"/>
          </a:xfrm>
          <a:prstGeom prst="rect">
            <a:avLst/>
          </a:prstGeom>
          <a:noFill/>
          <a:ln>
            <a:noFill/>
          </a:ln>
        </p:spPr>
      </p:pic>
      <p:sp>
        <p:nvSpPr>
          <p:cNvPr id="516" name="Google Shape;516;p55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8"/>
          <p:cNvSpPr txBox="1"/>
          <p:nvPr>
            <p:ph type="title"/>
          </p:nvPr>
        </p:nvSpPr>
        <p:spPr>
          <a:xfrm>
            <a:off x="457200" y="331940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3300"/>
              <a:buFont typeface="Inria Sans"/>
              <a:buNone/>
            </a:pPr>
            <a:r>
              <a:rPr lang="it"/>
              <a:t>Federated Learning (FL)</a:t>
            </a:r>
            <a:endParaRPr/>
          </a:p>
        </p:txBody>
      </p:sp>
      <p:sp>
        <p:nvSpPr>
          <p:cNvPr id="227" name="Google Shape;227;p38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228" name="Google Shape;228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82807" y="3925718"/>
            <a:ext cx="436565" cy="5767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57267" y="3908500"/>
            <a:ext cx="436565" cy="5767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38207" y="3911561"/>
            <a:ext cx="436565" cy="57675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31" name="Google Shape;231;p38"/>
          <p:cNvCxnSpPr/>
          <p:nvPr/>
        </p:nvCxnSpPr>
        <p:spPr>
          <a:xfrm>
            <a:off x="7243075" y="3142750"/>
            <a:ext cx="784500" cy="774300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lg" w="lg" type="triangle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</p:cxnSp>
      <p:cxnSp>
        <p:nvCxnSpPr>
          <p:cNvPr id="232" name="Google Shape;232;p38"/>
          <p:cNvCxnSpPr/>
          <p:nvPr/>
        </p:nvCxnSpPr>
        <p:spPr>
          <a:xfrm flipH="1">
            <a:off x="5656500" y="3147825"/>
            <a:ext cx="771600" cy="777900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lg" w="lg" type="triangle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</p:cxnSp>
      <p:cxnSp>
        <p:nvCxnSpPr>
          <p:cNvPr id="233" name="Google Shape;233;p38"/>
          <p:cNvCxnSpPr>
            <a:endCxn id="229" idx="0"/>
          </p:cNvCxnSpPr>
          <p:nvPr/>
        </p:nvCxnSpPr>
        <p:spPr>
          <a:xfrm>
            <a:off x="6856049" y="3234400"/>
            <a:ext cx="19500" cy="674100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lg" w="lg" type="triangle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</p:cxnSp>
      <p:pic>
        <p:nvPicPr>
          <p:cNvPr id="234" name="Google Shape;234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13033" y="1670091"/>
            <a:ext cx="925033" cy="870294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38"/>
          <p:cNvSpPr txBox="1"/>
          <p:nvPr/>
        </p:nvSpPr>
        <p:spPr>
          <a:xfrm>
            <a:off x="362078" y="4642868"/>
            <a:ext cx="79767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Inria Sans"/>
              <a:buNone/>
            </a:pPr>
            <a:r>
              <a:rPr lang="it" sz="9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[1] </a:t>
            </a:r>
            <a:r>
              <a:rPr b="0" i="0" lang="it" sz="9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McMahan, B.; Moore, E.; Ramage, D.; Hampson, S.; and Agüera y Arcas, B. 2017.   Communication-efficient learning of deep networks from decentralized data. In Artificial Intelligence and Statistics,1273–1282. PMLR</a:t>
            </a:r>
            <a:endParaRPr b="0" i="0" sz="9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pic>
        <p:nvPicPr>
          <p:cNvPr id="236" name="Google Shape;236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09428" y="2571750"/>
            <a:ext cx="576783" cy="576750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38"/>
          <p:cNvSpPr txBox="1"/>
          <p:nvPr/>
        </p:nvSpPr>
        <p:spPr>
          <a:xfrm>
            <a:off x="112137" y="1137582"/>
            <a:ext cx="6897300" cy="117720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0" l="0" r="0" t="-4000"/>
            </a:stretch>
          </a:blip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400">
                <a:latin typeface="Calibri"/>
                <a:ea typeface="Calibri"/>
                <a:cs typeface="Calibri"/>
                <a:sym typeface="Calibri"/>
              </a:rPr>
              <a:t> </a:t>
            </a:r>
            <a:endParaRPr sz="1100"/>
          </a:p>
        </p:txBody>
      </p:sp>
      <p:sp>
        <p:nvSpPr>
          <p:cNvPr id="238" name="Google Shape;238;p38"/>
          <p:cNvSpPr txBox="1"/>
          <p:nvPr/>
        </p:nvSpPr>
        <p:spPr>
          <a:xfrm>
            <a:off x="1088500" y="2803000"/>
            <a:ext cx="182100" cy="1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pic>
        <p:nvPicPr>
          <p:cNvPr id="239" name="Google Shape;239;p3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423625" y="2765407"/>
            <a:ext cx="171200" cy="1894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56"/>
          <p:cNvSpPr txBox="1"/>
          <p:nvPr>
            <p:ph type="title"/>
          </p:nvPr>
        </p:nvSpPr>
        <p:spPr>
          <a:xfrm>
            <a:off x="342900" y="248955"/>
            <a:ext cx="6172200" cy="64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3300"/>
              <a:buFont typeface="Inria Sans"/>
              <a:buNone/>
            </a:pPr>
            <a:r>
              <a:rPr lang="it" sz="2400"/>
              <a:t>Analytical attacks</a:t>
            </a:r>
            <a:endParaRPr sz="2400"/>
          </a:p>
        </p:txBody>
      </p:sp>
      <p:sp>
        <p:nvSpPr>
          <p:cNvPr id="523" name="Google Shape;523;p56"/>
          <p:cNvSpPr txBox="1"/>
          <p:nvPr/>
        </p:nvSpPr>
        <p:spPr>
          <a:xfrm>
            <a:off x="462502" y="892140"/>
            <a:ext cx="8676600" cy="15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1" marL="3429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6858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" sz="2400" u="none" cap="none" strike="noStrike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  </a:t>
            </a:r>
            <a:endParaRPr sz="1100"/>
          </a:p>
          <a:p>
            <a:pPr indent="0" lvl="1" marL="3429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-190500" lvl="1" marL="685800" marR="0" rtl="0" algn="l">
              <a:spcBef>
                <a:spcPts val="0"/>
              </a:spcBef>
              <a:spcAft>
                <a:spcPts val="0"/>
              </a:spcAft>
              <a:buClr>
                <a:srgbClr val="E63312"/>
              </a:buClr>
              <a:buSzPts val="2400"/>
              <a:buFont typeface="Noto Sans Symbols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pic>
        <p:nvPicPr>
          <p:cNvPr id="524" name="Google Shape;524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8050" y="1482775"/>
            <a:ext cx="5178425" cy="41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5" name="Google Shape;525;p5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66578" y="1473900"/>
            <a:ext cx="2564373" cy="43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6" name="Google Shape;526;p5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8050" y="2145775"/>
            <a:ext cx="4151250" cy="1739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27" name="Google Shape;527;p5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276725" y="2145787"/>
            <a:ext cx="3522625" cy="6789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28" name="Google Shape;528;p5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106150" y="2931772"/>
            <a:ext cx="3155202" cy="6789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29" name="Google Shape;529;p5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276724" y="3747608"/>
            <a:ext cx="2261825" cy="753942"/>
          </a:xfrm>
          <a:prstGeom prst="rect">
            <a:avLst/>
          </a:prstGeom>
          <a:noFill/>
          <a:ln>
            <a:noFill/>
          </a:ln>
        </p:spPr>
      </p:pic>
      <p:sp>
        <p:nvSpPr>
          <p:cNvPr id="530" name="Google Shape;530;p56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57"/>
          <p:cNvSpPr txBox="1"/>
          <p:nvPr>
            <p:ph type="title"/>
          </p:nvPr>
        </p:nvSpPr>
        <p:spPr>
          <a:xfrm>
            <a:off x="323850" y="315630"/>
            <a:ext cx="6172200" cy="64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3300"/>
              <a:buFont typeface="Inria Sans"/>
              <a:buNone/>
            </a:pPr>
            <a:r>
              <a:rPr lang="it" sz="2400"/>
              <a:t>Analytical attacks</a:t>
            </a:r>
            <a:endParaRPr sz="2400"/>
          </a:p>
        </p:txBody>
      </p:sp>
      <p:sp>
        <p:nvSpPr>
          <p:cNvPr id="537" name="Google Shape;537;p57"/>
          <p:cNvSpPr txBox="1"/>
          <p:nvPr/>
        </p:nvSpPr>
        <p:spPr>
          <a:xfrm>
            <a:off x="462502" y="892140"/>
            <a:ext cx="8676600" cy="15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1" marL="3429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6858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" sz="2400" u="none" cap="none" strike="noStrike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  </a:t>
            </a:r>
            <a:endParaRPr sz="1100"/>
          </a:p>
          <a:p>
            <a:pPr indent="0" lvl="1" marL="3429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-190500" lvl="1" marL="685800" marR="0" rtl="0" algn="l">
              <a:spcBef>
                <a:spcPts val="0"/>
              </a:spcBef>
              <a:spcAft>
                <a:spcPts val="0"/>
              </a:spcAft>
              <a:buClr>
                <a:srgbClr val="E63312"/>
              </a:buClr>
              <a:buSzPts val="2400"/>
              <a:buFont typeface="Noto Sans Symbols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pic>
        <p:nvPicPr>
          <p:cNvPr id="538" name="Google Shape;538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8050" y="1482775"/>
            <a:ext cx="5178425" cy="41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9" name="Google Shape;539;p5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66578" y="1473900"/>
            <a:ext cx="2564373" cy="43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0" name="Google Shape;540;p5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8050" y="2145775"/>
            <a:ext cx="4151250" cy="1739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1" name="Google Shape;541;p5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276725" y="2145787"/>
            <a:ext cx="3522625" cy="6789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42" name="Google Shape;542;p5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106150" y="2931772"/>
            <a:ext cx="3155202" cy="6789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p5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276724" y="3747608"/>
            <a:ext cx="2261825" cy="753942"/>
          </a:xfrm>
          <a:prstGeom prst="rect">
            <a:avLst/>
          </a:prstGeom>
          <a:noFill/>
          <a:ln>
            <a:noFill/>
          </a:ln>
        </p:spPr>
      </p:pic>
      <p:sp>
        <p:nvSpPr>
          <p:cNvPr id="544" name="Google Shape;544;p57"/>
          <p:cNvSpPr txBox="1"/>
          <p:nvPr/>
        </p:nvSpPr>
        <p:spPr>
          <a:xfrm>
            <a:off x="758835" y="4062950"/>
            <a:ext cx="44004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2400">
                <a:solidFill>
                  <a:srgbClr val="FF0000"/>
                </a:solidFill>
                <a:latin typeface="Inria Sans"/>
                <a:ea typeface="Inria Sans"/>
                <a:cs typeface="Inria Sans"/>
                <a:sym typeface="Inria Sans"/>
              </a:rPr>
              <a:t>we can reconstruct x</a:t>
            </a:r>
            <a:r>
              <a:rPr baseline="-25000" lang="it" sz="2400">
                <a:solidFill>
                  <a:srgbClr val="FF0000"/>
                </a:solidFill>
                <a:latin typeface="Inria Sans"/>
                <a:ea typeface="Inria Sans"/>
                <a:cs typeface="Inria Sans"/>
                <a:sym typeface="Inria Sans"/>
              </a:rPr>
              <a:t>j</a:t>
            </a:r>
            <a:r>
              <a:rPr lang="it" sz="2400">
                <a:solidFill>
                  <a:srgbClr val="FF0000"/>
                </a:solidFill>
                <a:latin typeface="Inria Sans"/>
                <a:ea typeface="Inria Sans"/>
                <a:cs typeface="Inria Sans"/>
                <a:sym typeface="Inria Sans"/>
              </a:rPr>
              <a:t>!</a:t>
            </a:r>
            <a:endParaRPr baseline="-25000" sz="2400">
              <a:solidFill>
                <a:srgbClr val="FF0000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sp>
        <p:nvSpPr>
          <p:cNvPr id="545" name="Google Shape;545;p57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58"/>
          <p:cNvSpPr txBox="1"/>
          <p:nvPr/>
        </p:nvSpPr>
        <p:spPr>
          <a:xfrm>
            <a:off x="388753" y="1189190"/>
            <a:ext cx="6453300" cy="18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-304800" lvl="1" marL="685800" marR="0" rtl="0" algn="l">
              <a:spcBef>
                <a:spcPts val="0"/>
              </a:spcBef>
              <a:spcAft>
                <a:spcPts val="0"/>
              </a:spcAft>
              <a:buClr>
                <a:srgbClr val="E63312"/>
              </a:buClr>
              <a:buSzPts val="1800"/>
              <a:buFont typeface="Inria Sans"/>
              <a:buChar char="⮚"/>
            </a:pPr>
            <a:r>
              <a:rPr i="0" lang="it" sz="1800" u="none" cap="none" strike="noStrike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The attacker observes:</a:t>
            </a:r>
            <a:endParaRPr sz="1800">
              <a:latin typeface="Inria Sans"/>
              <a:ea typeface="Inria Sans"/>
              <a:cs typeface="Inria Sans"/>
              <a:sym typeface="Inria Sans"/>
            </a:endParaRPr>
          </a:p>
          <a:p>
            <a:pPr indent="-190500" lvl="1" marL="685800" marR="0" rtl="0" algn="l">
              <a:spcBef>
                <a:spcPts val="0"/>
              </a:spcBef>
              <a:spcAft>
                <a:spcPts val="0"/>
              </a:spcAft>
              <a:buClr>
                <a:srgbClr val="E63312"/>
              </a:buClr>
              <a:buSzPts val="2400"/>
              <a:buFont typeface="Noto Sans Symbols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1" marL="3429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1" marL="3429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-190500" lvl="1" marL="685800" marR="0" rtl="0" algn="l">
              <a:spcBef>
                <a:spcPts val="0"/>
              </a:spcBef>
              <a:spcAft>
                <a:spcPts val="0"/>
              </a:spcAft>
              <a:buClr>
                <a:srgbClr val="E63312"/>
              </a:buClr>
              <a:buSzPts val="2400"/>
              <a:buFont typeface="Noto Sans Symbols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pic>
        <p:nvPicPr>
          <p:cNvPr id="552" name="Google Shape;552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6750" y="2109775"/>
            <a:ext cx="3925250" cy="76919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3" name="Google Shape;553;p5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19625" y="2022336"/>
            <a:ext cx="1896650" cy="944075"/>
          </a:xfrm>
          <a:prstGeom prst="rect">
            <a:avLst/>
          </a:prstGeom>
          <a:noFill/>
          <a:ln>
            <a:noFill/>
          </a:ln>
        </p:spPr>
      </p:pic>
      <p:sp>
        <p:nvSpPr>
          <p:cNvPr id="554" name="Google Shape;554;p58"/>
          <p:cNvSpPr txBox="1"/>
          <p:nvPr>
            <p:ph type="title"/>
          </p:nvPr>
        </p:nvSpPr>
        <p:spPr>
          <a:xfrm>
            <a:off x="342900" y="248955"/>
            <a:ext cx="6172200" cy="64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3300"/>
              <a:buFont typeface="Inria Sans"/>
              <a:buNone/>
            </a:pPr>
            <a:r>
              <a:rPr lang="it" sz="2400"/>
              <a:t>Analytical attacks</a:t>
            </a:r>
            <a:endParaRPr sz="2400"/>
          </a:p>
        </p:txBody>
      </p:sp>
      <p:sp>
        <p:nvSpPr>
          <p:cNvPr id="555" name="Google Shape;555;p58"/>
          <p:cNvSpPr txBox="1"/>
          <p:nvPr/>
        </p:nvSpPr>
        <p:spPr>
          <a:xfrm>
            <a:off x="454439" y="3244557"/>
            <a:ext cx="79317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79400" lvl="1" marL="685800" rtl="0" algn="l">
              <a:spcBef>
                <a:spcPts val="0"/>
              </a:spcBef>
              <a:spcAft>
                <a:spcPts val="0"/>
              </a:spcAft>
              <a:buClr>
                <a:srgbClr val="E63213"/>
              </a:buClr>
              <a:buSzPts val="1800"/>
              <a:buFont typeface="Inria Sans"/>
              <a:buChar char="⮚"/>
            </a:pPr>
            <a:r>
              <a:rPr b="1" lang="it" sz="15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The Goal:</a:t>
            </a:r>
            <a:r>
              <a:rPr lang="it" sz="15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 Use ReLU sparsity to filter the aggregated batch update down to a single sample gradient</a:t>
            </a:r>
            <a:endParaRPr sz="18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pic>
        <p:nvPicPr>
          <p:cNvPr id="556" name="Google Shape;556;p5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45174" y="4035433"/>
            <a:ext cx="2261825" cy="753942"/>
          </a:xfrm>
          <a:prstGeom prst="rect">
            <a:avLst/>
          </a:prstGeom>
          <a:noFill/>
          <a:ln>
            <a:noFill/>
          </a:ln>
        </p:spPr>
      </p:pic>
      <p:sp>
        <p:nvSpPr>
          <p:cNvPr id="557" name="Google Shape;557;p58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59"/>
          <p:cNvSpPr txBox="1"/>
          <p:nvPr>
            <p:ph type="title"/>
          </p:nvPr>
        </p:nvSpPr>
        <p:spPr>
          <a:xfrm>
            <a:off x="457200" y="331940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3300"/>
              <a:buFont typeface="Inria Sans"/>
              <a:buNone/>
            </a:pPr>
            <a:r>
              <a:rPr lang="it" sz="2400"/>
              <a:t>Geometric interpretation</a:t>
            </a:r>
            <a:endParaRPr sz="2400"/>
          </a:p>
        </p:txBody>
      </p:sp>
      <p:sp>
        <p:nvSpPr>
          <p:cNvPr id="564" name="Google Shape;564;p59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565" name="Google Shape;565;p59"/>
          <p:cNvSpPr txBox="1"/>
          <p:nvPr/>
        </p:nvSpPr>
        <p:spPr>
          <a:xfrm>
            <a:off x="113614" y="1259963"/>
            <a:ext cx="8701500" cy="11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-342900" lvl="1" marL="685800" marR="0" rtl="0" algn="l">
              <a:spcBef>
                <a:spcPts val="0"/>
              </a:spcBef>
              <a:spcAft>
                <a:spcPts val="0"/>
              </a:spcAft>
              <a:buClr>
                <a:srgbClr val="E63312"/>
              </a:buClr>
              <a:buSzPts val="2400"/>
              <a:buFont typeface="Noto Sans Symbols"/>
              <a:buChar char="⮚"/>
            </a:pPr>
            <a:r>
              <a:rPr b="0" i="0" lang="it" sz="2400" u="none" cap="none" strike="noStrike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Exploit sparseness induced by the ReLU</a:t>
            </a:r>
            <a:endParaRPr b="0" i="0" sz="2400" u="none" cap="none" strike="noStrike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-342900" lvl="1" marL="685800" marR="0" rtl="0" algn="l">
              <a:spcBef>
                <a:spcPts val="0"/>
              </a:spcBef>
              <a:spcAft>
                <a:spcPts val="0"/>
              </a:spcAft>
              <a:buClr>
                <a:srgbClr val="E63312"/>
              </a:buClr>
              <a:buSzPts val="2400"/>
              <a:buFont typeface="Noto Sans Symbols"/>
              <a:buChar char="⮚"/>
            </a:pPr>
            <a:r>
              <a:rPr b="0" i="0" lang="it" sz="2400" u="none" cap="none" strike="noStrike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Batch </a:t>
            </a:r>
            <a:endParaRPr sz="1100"/>
          </a:p>
          <a:p>
            <a:pPr indent="0" lvl="1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pic>
        <p:nvPicPr>
          <p:cNvPr id="566" name="Google Shape;566;p59"/>
          <p:cNvPicPr preferRelativeResize="0"/>
          <p:nvPr/>
        </p:nvPicPr>
        <p:blipFill rotWithShape="1">
          <a:blip r:embed="rId3">
            <a:alphaModFix/>
          </a:blip>
          <a:srcRect b="0" l="0" r="10" t="0"/>
          <a:stretch/>
        </p:blipFill>
        <p:spPr>
          <a:xfrm>
            <a:off x="5449943" y="1717247"/>
            <a:ext cx="3441722" cy="22319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67" name="Google Shape;567;p5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89924" y="1766100"/>
            <a:ext cx="825200" cy="204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8" name="Google Shape;568;p5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28000" y="2656239"/>
            <a:ext cx="825200" cy="16456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9" name="Google Shape;569;p5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8050" y="2246625"/>
            <a:ext cx="1649740" cy="318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0" name="Google Shape;570;p5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50586" y="3182125"/>
            <a:ext cx="3220814" cy="318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1" name="Google Shape;571;p59"/>
          <p:cNvPicPr preferRelativeResize="0"/>
          <p:nvPr/>
        </p:nvPicPr>
        <p:blipFill rotWithShape="1">
          <a:blip r:embed="rId8">
            <a:alphaModFix/>
          </a:blip>
          <a:srcRect b="45829" l="0" r="0" t="45828"/>
          <a:stretch/>
        </p:blipFill>
        <p:spPr>
          <a:xfrm>
            <a:off x="689391" y="2650375"/>
            <a:ext cx="3821435" cy="318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72" name="Google Shape;572;p59"/>
          <p:cNvPicPr preferRelativeResize="0"/>
          <p:nvPr/>
        </p:nvPicPr>
        <p:blipFill rotWithShape="1">
          <a:blip r:embed="rId9">
            <a:alphaModFix/>
          </a:blip>
          <a:srcRect b="45504" l="0" r="0" t="45505"/>
          <a:stretch/>
        </p:blipFill>
        <p:spPr>
          <a:xfrm>
            <a:off x="1707029" y="1712858"/>
            <a:ext cx="2866205" cy="2576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7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60"/>
          <p:cNvSpPr txBox="1"/>
          <p:nvPr>
            <p:ph type="title"/>
          </p:nvPr>
        </p:nvSpPr>
        <p:spPr>
          <a:xfrm>
            <a:off x="457200" y="331940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3300"/>
              <a:buFont typeface="Inria Sans"/>
              <a:buNone/>
            </a:pPr>
            <a:r>
              <a:rPr lang="it" sz="2400"/>
              <a:t>Geometric interpretation</a:t>
            </a:r>
            <a:endParaRPr sz="2400"/>
          </a:p>
        </p:txBody>
      </p:sp>
      <p:sp>
        <p:nvSpPr>
          <p:cNvPr id="579" name="Google Shape;579;p60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580" name="Google Shape;580;p60"/>
          <p:cNvSpPr txBox="1"/>
          <p:nvPr/>
        </p:nvSpPr>
        <p:spPr>
          <a:xfrm>
            <a:off x="113614" y="1259963"/>
            <a:ext cx="8701500" cy="11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-342900" lvl="1" marL="685800" marR="0" rtl="0" algn="l">
              <a:spcBef>
                <a:spcPts val="0"/>
              </a:spcBef>
              <a:spcAft>
                <a:spcPts val="0"/>
              </a:spcAft>
              <a:buClr>
                <a:srgbClr val="E63312"/>
              </a:buClr>
              <a:buSzPts val="2400"/>
              <a:buFont typeface="Noto Sans Symbols"/>
              <a:buChar char="⮚"/>
            </a:pPr>
            <a:r>
              <a:rPr b="0" i="0" lang="it" sz="2400" u="none" cap="none" strike="noStrike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Exploit sparseness induced by the ReLU</a:t>
            </a:r>
            <a:endParaRPr b="0" i="0" sz="2400" u="none" cap="none" strike="noStrike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-342900" lvl="1" marL="685800" marR="0" rtl="0" algn="l">
              <a:spcBef>
                <a:spcPts val="0"/>
              </a:spcBef>
              <a:spcAft>
                <a:spcPts val="0"/>
              </a:spcAft>
              <a:buClr>
                <a:srgbClr val="E63312"/>
              </a:buClr>
              <a:buSzPts val="2400"/>
              <a:buFont typeface="Noto Sans Symbols"/>
              <a:buChar char="⮚"/>
            </a:pPr>
            <a:r>
              <a:rPr b="0" i="0" lang="it" sz="2400" u="none" cap="none" strike="noStrike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Batch </a:t>
            </a:r>
            <a:endParaRPr sz="1100"/>
          </a:p>
          <a:p>
            <a:pPr indent="0" lvl="1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pic>
        <p:nvPicPr>
          <p:cNvPr id="581" name="Google Shape;581;p60"/>
          <p:cNvPicPr preferRelativeResize="0"/>
          <p:nvPr/>
        </p:nvPicPr>
        <p:blipFill rotWithShape="1">
          <a:blip r:embed="rId3">
            <a:alphaModFix/>
          </a:blip>
          <a:srcRect b="45504" l="0" r="0" t="45505"/>
          <a:stretch/>
        </p:blipFill>
        <p:spPr>
          <a:xfrm>
            <a:off x="1707029" y="1712858"/>
            <a:ext cx="2866205" cy="25769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2" name="Google Shape;582;p60"/>
          <p:cNvPicPr preferRelativeResize="0"/>
          <p:nvPr/>
        </p:nvPicPr>
        <p:blipFill rotWithShape="1">
          <a:blip r:embed="rId4">
            <a:alphaModFix/>
          </a:blip>
          <a:srcRect b="0" l="0" r="10" t="0"/>
          <a:stretch/>
        </p:blipFill>
        <p:spPr>
          <a:xfrm>
            <a:off x="5449943" y="1717247"/>
            <a:ext cx="3441722" cy="22319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83" name="Google Shape;583;p6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89924" y="1766100"/>
            <a:ext cx="825200" cy="204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4" name="Google Shape;584;p6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728000" y="2656239"/>
            <a:ext cx="825200" cy="164561"/>
          </a:xfrm>
          <a:prstGeom prst="rect">
            <a:avLst/>
          </a:prstGeom>
          <a:noFill/>
          <a:ln>
            <a:noFill/>
          </a:ln>
        </p:spPr>
      </p:pic>
      <p:pic>
        <p:nvPicPr>
          <p:cNvPr id="585" name="Google Shape;585;p6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48050" y="2246625"/>
            <a:ext cx="1649740" cy="318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6" name="Google Shape;586;p60"/>
          <p:cNvPicPr preferRelativeResize="0"/>
          <p:nvPr/>
        </p:nvPicPr>
        <p:blipFill rotWithShape="1">
          <a:blip r:embed="rId8">
            <a:alphaModFix/>
          </a:blip>
          <a:srcRect b="45829" l="0" r="0" t="45828"/>
          <a:stretch/>
        </p:blipFill>
        <p:spPr>
          <a:xfrm>
            <a:off x="689391" y="2650375"/>
            <a:ext cx="3821435" cy="318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87" name="Google Shape;587;p6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50586" y="3182125"/>
            <a:ext cx="3220814" cy="318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8" name="Google Shape;588;p60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48125" y="3949175"/>
            <a:ext cx="3714176" cy="727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3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61"/>
          <p:cNvSpPr txBox="1"/>
          <p:nvPr>
            <p:ph type="title"/>
          </p:nvPr>
        </p:nvSpPr>
        <p:spPr>
          <a:xfrm>
            <a:off x="457200" y="331940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3300"/>
              <a:buFont typeface="Inria Sans"/>
              <a:buNone/>
            </a:pPr>
            <a:r>
              <a:rPr lang="it" sz="2400"/>
              <a:t>Threat model</a:t>
            </a:r>
            <a:endParaRPr sz="2400"/>
          </a:p>
        </p:txBody>
      </p:sp>
      <p:sp>
        <p:nvSpPr>
          <p:cNvPr id="595" name="Google Shape;595;p61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596" name="Google Shape;596;p61"/>
          <p:cNvSpPr txBox="1"/>
          <p:nvPr/>
        </p:nvSpPr>
        <p:spPr>
          <a:xfrm>
            <a:off x="-11" y="944638"/>
            <a:ext cx="8701500" cy="3024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Clr>
                <a:srgbClr val="E63213"/>
              </a:buClr>
              <a:buSzPts val="2400"/>
              <a:buFont typeface="Inria Sans"/>
              <a:buChar char="⮚"/>
            </a:pPr>
            <a:r>
              <a:rPr lang="it" sz="24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Server is an active attacker</a:t>
            </a:r>
            <a:endParaRPr sz="24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Clr>
                <a:srgbClr val="E63213"/>
              </a:buClr>
              <a:buSzPts val="2400"/>
              <a:buFont typeface="Inria Sans"/>
              <a:buChar char="⮚"/>
            </a:pPr>
            <a:r>
              <a:rPr lang="it" sz="24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No prior knowledge on data distribution</a:t>
            </a:r>
            <a:endParaRPr sz="24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Clr>
                <a:srgbClr val="E63213"/>
              </a:buClr>
              <a:buSzPts val="2400"/>
              <a:buFont typeface="Inria Sans"/>
              <a:buChar char="⮚"/>
            </a:pPr>
            <a:r>
              <a:rPr lang="it" sz="24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FedSGD</a:t>
            </a:r>
            <a:endParaRPr sz="24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Clr>
                <a:srgbClr val="E63213"/>
              </a:buClr>
              <a:buSzPts val="2400"/>
              <a:buFont typeface="Inria Sans"/>
              <a:buChar char="⮚"/>
            </a:pPr>
            <a:r>
              <a:rPr lang="it" sz="24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Full-batch update</a:t>
            </a:r>
            <a:endParaRPr sz="24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Clr>
                <a:srgbClr val="E63213"/>
              </a:buClr>
              <a:buSzPts val="2400"/>
              <a:buFont typeface="Inria Sans"/>
              <a:buChar char="⮚"/>
            </a:pPr>
            <a:r>
              <a:rPr lang="it" sz="24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Regression task</a:t>
            </a:r>
            <a:endParaRPr sz="24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62"/>
          <p:cNvSpPr txBox="1"/>
          <p:nvPr>
            <p:ph type="title"/>
          </p:nvPr>
        </p:nvSpPr>
        <p:spPr>
          <a:xfrm>
            <a:off x="457200" y="331940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3300"/>
              <a:buFont typeface="Inria Sans"/>
              <a:buNone/>
            </a:pPr>
            <a:r>
              <a:rPr lang="it" sz="2400"/>
              <a:t>Cutting Through Privacy Attack (CTP)</a:t>
            </a:r>
            <a:endParaRPr sz="2400"/>
          </a:p>
        </p:txBody>
      </p:sp>
      <p:sp>
        <p:nvSpPr>
          <p:cNvPr id="603" name="Google Shape;603;p62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604" name="Google Shape;604;p62"/>
          <p:cNvSpPr txBox="1"/>
          <p:nvPr/>
        </p:nvSpPr>
        <p:spPr>
          <a:xfrm>
            <a:off x="219511" y="1534542"/>
            <a:ext cx="6814200" cy="9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342900" lvl="1" marL="685800" marR="0" rtl="0" algn="l">
              <a:spcBef>
                <a:spcPts val="0"/>
              </a:spcBef>
              <a:spcAft>
                <a:spcPts val="0"/>
              </a:spcAft>
              <a:buClr>
                <a:srgbClr val="E63312"/>
              </a:buClr>
              <a:buSzPts val="1800"/>
              <a:buFont typeface="Noto Sans Symbols"/>
              <a:buChar char="⮚"/>
            </a:pPr>
            <a:r>
              <a:rPr lang="it" sz="18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Server sets a direction for</a:t>
            </a:r>
            <a:endParaRPr sz="1100"/>
          </a:p>
          <a:p>
            <a:pPr indent="-342900" lvl="1" marL="685800" marR="0" rtl="0" algn="l">
              <a:spcBef>
                <a:spcPts val="0"/>
              </a:spcBef>
              <a:spcAft>
                <a:spcPts val="0"/>
              </a:spcAft>
              <a:buClr>
                <a:srgbClr val="E63312"/>
              </a:buClr>
              <a:buSzPts val="1800"/>
              <a:buFont typeface="Noto Sans Symbols"/>
              <a:buChar char="⮚"/>
            </a:pPr>
            <a:r>
              <a:rPr lang="it" sz="18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Server updates</a:t>
            </a:r>
            <a:r>
              <a:rPr b="0" i="0" lang="it" sz="1800" u="none" cap="none" strike="noStrike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   </a:t>
            </a:r>
            <a:r>
              <a:rPr lang="it" sz="18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    </a:t>
            </a:r>
            <a:r>
              <a:rPr b="0" i="0" lang="it" sz="1800" u="none" cap="none" strike="noStrike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to</a:t>
            </a:r>
            <a:r>
              <a:rPr lang="it" sz="18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 scan input space and find</a:t>
            </a:r>
            <a:endParaRPr sz="1100"/>
          </a:p>
        </p:txBody>
      </p:sp>
      <p:pic>
        <p:nvPicPr>
          <p:cNvPr id="605" name="Google Shape;605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0605" y="2555733"/>
            <a:ext cx="2680865" cy="188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6" name="Google Shape;606;p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06156" y="2555730"/>
            <a:ext cx="2575531" cy="1806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7" name="Google Shape;607;p6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76379" y="2575389"/>
            <a:ext cx="2487245" cy="1744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608" name="Google Shape;608;p6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607500" y="1836737"/>
            <a:ext cx="2133600" cy="35725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9" name="Google Shape;609;p62" title="{&quot;red&quot;:0,&quot;green&quot;:0,&quot;blue&quot;:0,&quot;origURL&quot;:&quot;https://www.codecogs.com/eqnedit.php?latex=%5Cmathbf%7BW%7D_i%5Ea#0&quot;,&quot;size&quot;:24,&quot;width&quot;:164.1496062992126,&quot;height&quot;:61.039370078740156}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575005" y="1591903"/>
            <a:ext cx="375094" cy="23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0" name="Google Shape;610;p62" title="{&quot;red&quot;:0,&quot;green&quot;:0,&quot;blue&quot;:0,&quot;origURL&quot;:&quot;https://www.codecogs.com/eqnedit.php?latex=b_i%5Ea#0&quot;,&quot;size&quot;:24,&quot;width&quot;:164.1496062992126,&quot;height&quot;:61.039370078740156}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493121" y="1876010"/>
            <a:ext cx="181742" cy="236275"/>
          </a:xfrm>
          <a:prstGeom prst="rect">
            <a:avLst/>
          </a:prstGeom>
          <a:noFill/>
          <a:ln>
            <a:noFill/>
          </a:ln>
        </p:spPr>
      </p:pic>
      <p:sp>
        <p:nvSpPr>
          <p:cNvPr id="611" name="Google Shape;611;p62"/>
          <p:cNvSpPr txBox="1"/>
          <p:nvPr/>
        </p:nvSpPr>
        <p:spPr>
          <a:xfrm>
            <a:off x="377325" y="4479280"/>
            <a:ext cx="8115000" cy="5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79400" lvl="0" marL="27940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[7] Diana, F., Nusser A., Xu, C, Neglia, G., Cutting Through Privacy: A Hyperplane-Based Data Reconstruction Attack in Federated Learning. UAI 2025</a:t>
            </a:r>
            <a:endParaRPr sz="10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-279400" lvl="0" marL="27940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12" name="Google Shape;612;p6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163713" y="547304"/>
            <a:ext cx="2912586" cy="1220514"/>
          </a:xfrm>
          <a:prstGeom prst="rect">
            <a:avLst/>
          </a:prstGeom>
          <a:noFill/>
          <a:ln>
            <a:noFill/>
          </a:ln>
        </p:spPr>
      </p:pic>
      <p:sp>
        <p:nvSpPr>
          <p:cNvPr id="613" name="Google Shape;613;p62"/>
          <p:cNvSpPr/>
          <p:nvPr/>
        </p:nvSpPr>
        <p:spPr>
          <a:xfrm>
            <a:off x="6500550" y="497563"/>
            <a:ext cx="1528500" cy="1320000"/>
          </a:xfrm>
          <a:prstGeom prst="roundRect">
            <a:avLst>
              <a:gd fmla="val 16667" name="adj"/>
            </a:avLst>
          </a:prstGeom>
          <a:noFill/>
          <a:ln cap="flat" cmpd="sng" w="10350">
            <a:solidFill>
              <a:srgbClr val="E6321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9325" lIns="99325" spcFirstLastPara="1" rIns="99325" wrap="square" tIns="993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21">
              <a:latin typeface="Inria Sans"/>
              <a:ea typeface="Inria Sans"/>
              <a:cs typeface="Inria Sans"/>
              <a:sym typeface="Inria Sans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8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63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620" name="Google Shape;620;p63"/>
          <p:cNvPicPr preferRelativeResize="0"/>
          <p:nvPr/>
        </p:nvPicPr>
        <p:blipFill rotWithShape="1">
          <a:blip r:embed="rId3">
            <a:alphaModFix/>
          </a:blip>
          <a:srcRect b="0" l="10" r="10" t="0"/>
          <a:stretch/>
        </p:blipFill>
        <p:spPr>
          <a:xfrm>
            <a:off x="657353" y="2849379"/>
            <a:ext cx="2782665" cy="2136242"/>
          </a:xfrm>
          <a:prstGeom prst="rect">
            <a:avLst/>
          </a:prstGeom>
          <a:noFill/>
          <a:ln>
            <a:noFill/>
          </a:ln>
        </p:spPr>
      </p:pic>
      <p:sp>
        <p:nvSpPr>
          <p:cNvPr id="621" name="Google Shape;621;p63"/>
          <p:cNvSpPr/>
          <p:nvPr/>
        </p:nvSpPr>
        <p:spPr>
          <a:xfrm>
            <a:off x="644400" y="1449973"/>
            <a:ext cx="4017300" cy="760500"/>
          </a:xfrm>
          <a:prstGeom prst="roundRect">
            <a:avLst>
              <a:gd fmla="val 16667" name="adj"/>
            </a:avLst>
          </a:prstGeom>
          <a:solidFill>
            <a:srgbClr val="FF0000">
              <a:alpha val="37650"/>
            </a:srgbClr>
          </a:solidFill>
          <a:ln cap="flat" cmpd="sng" w="877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  <a:effectLst>
            <a:outerShdw blurRad="36858" rotWithShape="0" dir="5400000" dist="21193">
              <a:srgbClr val="000000">
                <a:alpha val="34900"/>
              </a:srgbClr>
            </a:outerShdw>
          </a:effectLst>
        </p:spPr>
        <p:txBody>
          <a:bodyPr anchorCtr="0" anchor="ctr" bIns="31600" lIns="63175" spcFirstLastPara="1" rIns="63175" wrap="square" tIns="316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9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2" name="Google Shape;622;p63"/>
          <p:cNvSpPr txBox="1"/>
          <p:nvPr/>
        </p:nvSpPr>
        <p:spPr>
          <a:xfrm>
            <a:off x="-98722" y="1501144"/>
            <a:ext cx="4492800" cy="9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9144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" sz="1800" u="none" cap="none" strike="noStrike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Assume                    independent of       once neuron </a:t>
            </a:r>
            <a:r>
              <a:rPr b="0" i="1" lang="it" sz="1800" u="none" cap="none" strike="noStrike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i</a:t>
            </a:r>
            <a:r>
              <a:rPr b="0" i="0" lang="it" sz="1800" u="none" cap="none" strike="noStrike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 is activated by x</a:t>
            </a:r>
            <a:r>
              <a:rPr b="0" baseline="-25000" i="0" lang="it" sz="1800" u="none" cap="none" strike="noStrike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j</a:t>
            </a:r>
            <a:r>
              <a:rPr b="0" i="0" lang="it" sz="1800" u="none" cap="none" strike="noStrike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 </a:t>
            </a:r>
            <a:endParaRPr sz="1100"/>
          </a:p>
          <a:p>
            <a:pPr indent="0" lvl="1" marL="3429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" sz="1800" u="none" cap="none" strike="noStrike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 </a:t>
            </a:r>
            <a:endParaRPr sz="1100"/>
          </a:p>
        </p:txBody>
      </p:sp>
      <p:pic>
        <p:nvPicPr>
          <p:cNvPr id="623" name="Google Shape;623;p63"/>
          <p:cNvPicPr preferRelativeResize="0"/>
          <p:nvPr/>
        </p:nvPicPr>
        <p:blipFill rotWithShape="1">
          <a:blip r:embed="rId4">
            <a:alphaModFix/>
          </a:blip>
          <a:srcRect b="0" l="1409" r="1409" t="0"/>
          <a:stretch/>
        </p:blipFill>
        <p:spPr>
          <a:xfrm>
            <a:off x="1733645" y="1517498"/>
            <a:ext cx="890930" cy="297223"/>
          </a:xfrm>
          <a:prstGeom prst="rect">
            <a:avLst/>
          </a:prstGeom>
          <a:noFill/>
          <a:ln>
            <a:noFill/>
          </a:ln>
        </p:spPr>
      </p:pic>
      <p:sp>
        <p:nvSpPr>
          <p:cNvPr id="624" name="Google Shape;624;p63"/>
          <p:cNvSpPr/>
          <p:nvPr/>
        </p:nvSpPr>
        <p:spPr>
          <a:xfrm>
            <a:off x="5666600" y="769725"/>
            <a:ext cx="2697300" cy="1526400"/>
          </a:xfrm>
          <a:prstGeom prst="roundRect">
            <a:avLst>
              <a:gd fmla="val 16667" name="adj"/>
            </a:avLst>
          </a:prstGeom>
          <a:solidFill>
            <a:srgbClr val="FF0000">
              <a:alpha val="37650"/>
            </a:srgbClr>
          </a:solidFill>
          <a:ln cap="flat" cmpd="sng" w="877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  <a:effectLst>
            <a:outerShdw blurRad="36858" rotWithShape="0" dir="5400000" dist="21193">
              <a:srgbClr val="000000">
                <a:alpha val="34900"/>
              </a:srgbClr>
            </a:outerShdw>
          </a:effectLst>
        </p:spPr>
        <p:txBody>
          <a:bodyPr anchorCtr="0" anchor="ctr" bIns="31600" lIns="63175" spcFirstLastPara="1" rIns="63175" wrap="square" tIns="316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9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5" name="Google Shape;625;p63"/>
          <p:cNvSpPr txBox="1"/>
          <p:nvPr>
            <p:ph type="title"/>
          </p:nvPr>
        </p:nvSpPr>
        <p:spPr>
          <a:xfrm>
            <a:off x="457200" y="331940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3300"/>
              <a:buFont typeface="Inria Sans"/>
              <a:buNone/>
            </a:pPr>
            <a:r>
              <a:rPr lang="it" sz="2400"/>
              <a:t>Cutting Through Privacy Attack (CTP)</a:t>
            </a:r>
            <a:endParaRPr sz="2400"/>
          </a:p>
        </p:txBody>
      </p:sp>
      <p:pic>
        <p:nvPicPr>
          <p:cNvPr id="626" name="Google Shape;626;p63"/>
          <p:cNvPicPr preferRelativeResize="0"/>
          <p:nvPr/>
        </p:nvPicPr>
        <p:blipFill rotWithShape="1">
          <a:blip r:embed="rId5">
            <a:alphaModFix/>
          </a:blip>
          <a:srcRect b="10" l="0" r="0" t="20"/>
          <a:stretch/>
        </p:blipFill>
        <p:spPr>
          <a:xfrm>
            <a:off x="5700706" y="2910084"/>
            <a:ext cx="2629092" cy="1981486"/>
          </a:xfrm>
          <a:prstGeom prst="rect">
            <a:avLst/>
          </a:prstGeom>
          <a:noFill/>
          <a:ln>
            <a:noFill/>
          </a:ln>
        </p:spPr>
      </p:pic>
      <p:pic>
        <p:nvPicPr>
          <p:cNvPr id="627" name="Google Shape;627;p63" title="{&quot;red&quot;:0,&quot;green&quot;:0,&quot;blue&quot;:0,&quot;origURL&quot;:&quot;https://www.codecogs.com/eqnedit.php?latex=%5Cmathbf%7Bo%7D_i%20%3D%20%5Cfrac%7B%5Cpartial%20%5Cmathcal%7BL%7D%7D%7B%5Cpartial%20%5Cmathbf%7BW%7D_i%5Ea%7D%5Cleft(%5Cfrac%7B%5Cpartial%20%5Cmathcal%7BL%7D%7D%7B%5Cpartial%20b_i%5Ea%7D%5Cright)%5E%7B-1%7D%20%3D%20%5Csum_%7Bj%3D1%7D%5EB%20%5Calpha_j%20%5Cmathbf%7Bx%7D_j#0&quot;,&quot;size&quot;:24,&quot;width&quot;:207.0236220472441,&quot;height&quot;:44.38582677165354}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849300" y="906638"/>
            <a:ext cx="2194562" cy="487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8" name="Google Shape;628;p63" title="{&quot;red&quot;:0,&quot;green&quot;:0,&quot;blue&quot;:0,&quot;origURL&quot;:&quot;https://www.codecogs.com/eqnedit.php?latex=%5Calpha_j%20%20%5C%3B%3D%5C%3B%20%5Cfrac%7B%5Cfrac%7B%5Cpartial%20%5Cmathcal%7BL%7D_j%7D%7B%5Cpartial%20b_i%5Ea%7D%7D%7B%5Csum_%7Bk%3D1%7D%5EB%20%5Cfrac%7B%5Cpartial%20%5Cmathcal%7BL%7D_k%7D%7B%5Cpartial%20b_i%5Ea%7D%7D#0&quot;,&quot;size&quot;:24,&quot;width&quot;:168,&quot;height&quot;:21.566929133858267}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849300" y="1480788"/>
            <a:ext cx="1580189" cy="76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9" name="Google Shape;629;p63" title="{&quot;red&quot;:0,&quot;green&quot;:0,&quot;blue&quot;:0,&quot;origURL&quot;:&quot;https://www.codecogs.com/eqnedit.php?latex=b_i%5Ea#0&quot;,&quot;size&quot;:24,&quot;width&quot;:25.62992125984252,&quot;height&quot;:14.078740157480315}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233003" y="1559188"/>
            <a:ext cx="176947" cy="23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0" name="Google Shape;630;p63" title="{&quot;red&quot;:0,&quot;green&quot;:0,&quot;blue&quot;:0,&quot;origURL&quot;:&quot;https://www.codecogs.com/eqnedit.php?latex=%5Cmathbf%7Bo%7D_2%20%3D%20%5Calpha_1%20%5Cmathbf%7Bx%7D_1%20%2B%20%5Calpha_2%20%5Cmathbf%7Bx%7D_2%20#0&quot;,&quot;size&quot;:24,&quot;width&quot;:138,&quot;height&quot;:6.661417322834645}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92175" y="2517275"/>
            <a:ext cx="2194558" cy="216281"/>
          </a:xfrm>
          <a:prstGeom prst="rect">
            <a:avLst/>
          </a:prstGeom>
          <a:noFill/>
          <a:ln>
            <a:noFill/>
          </a:ln>
        </p:spPr>
      </p:pic>
      <p:pic>
        <p:nvPicPr>
          <p:cNvPr id="631" name="Google Shape;631;p63" title="{&quot;red&quot;:0,&quot;green&quot;:0,&quot;blue&quot;:0,&quot;origURL&quot;:&quot;https://www.codecogs.com/eqnedit.php?latex=%5Cmathbf%7Bo%7D_3%20%3D%20%5Calpha_1'%20%5Cmathbf%7Bx%7D_1%20%2B%20%5Calpha_2'%20%5Cmathbf%7Bx%7D_2%20%2B%20%5Calpha_3'%20%5Cmathbf%7Bx%7D_3#0&quot;,&quot;size&quot;:24,&quot;width&quot;:70.15748031496064,&quot;height&quot;:11.125984251968504}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316550" y="2473638"/>
            <a:ext cx="3088000" cy="303550"/>
          </a:xfrm>
          <a:prstGeom prst="rect">
            <a:avLst/>
          </a:prstGeom>
          <a:noFill/>
          <a:ln>
            <a:noFill/>
          </a:ln>
        </p:spPr>
      </p:pic>
      <p:sp>
        <p:nvSpPr>
          <p:cNvPr id="632" name="Google Shape;632;p63"/>
          <p:cNvSpPr txBox="1"/>
          <p:nvPr/>
        </p:nvSpPr>
        <p:spPr>
          <a:xfrm>
            <a:off x="3887800" y="3340100"/>
            <a:ext cx="933600" cy="37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24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 </a:t>
            </a:r>
            <a:endParaRPr sz="24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pic>
        <p:nvPicPr>
          <p:cNvPr id="633" name="Google Shape;633;p63" title="{&quot;red&quot;:0,&quot;green&quot;:0,&quot;blue&quot;:0,&quot;origURL&quot;:&quot;https://www.codecogs.com/eqnedit.php?latex=%5Cmathbf%7Bo%7D_2%20%5Cneq%20%5Cmathbf%7Bo%7D_3#0&quot;,&quot;size&quot;:24,&quot;width&quot;:73.51181102362204,&quot;height&quot;:29.244094488188978}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887800" y="3340100"/>
            <a:ext cx="1072134" cy="3200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8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p64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640" name="Google Shape;640;p64"/>
          <p:cNvPicPr preferRelativeResize="0"/>
          <p:nvPr/>
        </p:nvPicPr>
        <p:blipFill rotWithShape="1">
          <a:blip r:embed="rId3">
            <a:alphaModFix/>
          </a:blip>
          <a:srcRect b="10" l="0" r="0" t="20"/>
          <a:stretch/>
        </p:blipFill>
        <p:spPr>
          <a:xfrm>
            <a:off x="821281" y="2920234"/>
            <a:ext cx="2629092" cy="1981486"/>
          </a:xfrm>
          <a:prstGeom prst="rect">
            <a:avLst/>
          </a:prstGeom>
          <a:noFill/>
          <a:ln>
            <a:noFill/>
          </a:ln>
        </p:spPr>
      </p:pic>
      <p:pic>
        <p:nvPicPr>
          <p:cNvPr id="641" name="Google Shape;641;p64"/>
          <p:cNvPicPr preferRelativeResize="0"/>
          <p:nvPr/>
        </p:nvPicPr>
        <p:blipFill rotWithShape="1">
          <a:blip r:embed="rId4">
            <a:alphaModFix/>
          </a:blip>
          <a:srcRect b="10" l="0" r="0" t="20"/>
          <a:stretch/>
        </p:blipFill>
        <p:spPr>
          <a:xfrm>
            <a:off x="5693627" y="2920218"/>
            <a:ext cx="2714627" cy="2045952"/>
          </a:xfrm>
          <a:prstGeom prst="rect">
            <a:avLst/>
          </a:prstGeom>
          <a:noFill/>
          <a:ln>
            <a:noFill/>
          </a:ln>
        </p:spPr>
      </p:pic>
      <p:sp>
        <p:nvSpPr>
          <p:cNvPr id="642" name="Google Shape;642;p64"/>
          <p:cNvSpPr/>
          <p:nvPr/>
        </p:nvSpPr>
        <p:spPr>
          <a:xfrm>
            <a:off x="644400" y="1449973"/>
            <a:ext cx="4017300" cy="760500"/>
          </a:xfrm>
          <a:prstGeom prst="roundRect">
            <a:avLst>
              <a:gd fmla="val 16667" name="adj"/>
            </a:avLst>
          </a:prstGeom>
          <a:solidFill>
            <a:srgbClr val="FF0000">
              <a:alpha val="37650"/>
            </a:srgbClr>
          </a:solidFill>
          <a:ln cap="flat" cmpd="sng" w="877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  <a:effectLst>
            <a:outerShdw blurRad="36858" rotWithShape="0" dir="5400000" dist="21193">
              <a:srgbClr val="000000">
                <a:alpha val="34900"/>
              </a:srgbClr>
            </a:outerShdw>
          </a:effectLst>
        </p:spPr>
        <p:txBody>
          <a:bodyPr anchorCtr="0" anchor="ctr" bIns="31600" lIns="63175" spcFirstLastPara="1" rIns="63175" wrap="square" tIns="316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9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3" name="Google Shape;643;p64"/>
          <p:cNvSpPr txBox="1"/>
          <p:nvPr/>
        </p:nvSpPr>
        <p:spPr>
          <a:xfrm>
            <a:off x="-98722" y="1501144"/>
            <a:ext cx="4492800" cy="9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9144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" sz="1800" u="none" cap="none" strike="noStrike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Assume                    independent of       once neuron </a:t>
            </a:r>
            <a:r>
              <a:rPr b="0" i="1" lang="it" sz="1800" u="none" cap="none" strike="noStrike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i</a:t>
            </a:r>
            <a:r>
              <a:rPr b="0" i="0" lang="it" sz="1800" u="none" cap="none" strike="noStrike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 is activated by x</a:t>
            </a:r>
            <a:r>
              <a:rPr b="0" baseline="-25000" i="0" lang="it" sz="1800" u="none" cap="none" strike="noStrike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j</a:t>
            </a:r>
            <a:r>
              <a:rPr b="0" i="0" lang="it" sz="1800" u="none" cap="none" strike="noStrike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 </a:t>
            </a:r>
            <a:endParaRPr sz="1100"/>
          </a:p>
          <a:p>
            <a:pPr indent="0" lvl="1" marL="3429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" sz="1800" u="none" cap="none" strike="noStrike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 </a:t>
            </a:r>
            <a:endParaRPr sz="1100"/>
          </a:p>
        </p:txBody>
      </p:sp>
      <p:pic>
        <p:nvPicPr>
          <p:cNvPr id="644" name="Google Shape;644;p64"/>
          <p:cNvPicPr preferRelativeResize="0"/>
          <p:nvPr/>
        </p:nvPicPr>
        <p:blipFill rotWithShape="1">
          <a:blip r:embed="rId5">
            <a:alphaModFix/>
          </a:blip>
          <a:srcRect b="0" l="1409" r="1409" t="0"/>
          <a:stretch/>
        </p:blipFill>
        <p:spPr>
          <a:xfrm>
            <a:off x="1733645" y="1517498"/>
            <a:ext cx="890930" cy="297223"/>
          </a:xfrm>
          <a:prstGeom prst="rect">
            <a:avLst/>
          </a:prstGeom>
          <a:noFill/>
          <a:ln>
            <a:noFill/>
          </a:ln>
        </p:spPr>
      </p:pic>
      <p:sp>
        <p:nvSpPr>
          <p:cNvPr id="645" name="Google Shape;645;p64"/>
          <p:cNvSpPr/>
          <p:nvPr/>
        </p:nvSpPr>
        <p:spPr>
          <a:xfrm>
            <a:off x="5666600" y="769725"/>
            <a:ext cx="2697300" cy="1526400"/>
          </a:xfrm>
          <a:prstGeom prst="roundRect">
            <a:avLst>
              <a:gd fmla="val 16667" name="adj"/>
            </a:avLst>
          </a:prstGeom>
          <a:solidFill>
            <a:srgbClr val="FF0000">
              <a:alpha val="37650"/>
            </a:srgbClr>
          </a:solidFill>
          <a:ln cap="flat" cmpd="sng" w="877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  <a:effectLst>
            <a:outerShdw blurRad="36858" rotWithShape="0" dir="5400000" dist="21193">
              <a:srgbClr val="000000">
                <a:alpha val="34900"/>
              </a:srgbClr>
            </a:outerShdw>
          </a:effectLst>
        </p:spPr>
        <p:txBody>
          <a:bodyPr anchorCtr="0" anchor="ctr" bIns="31600" lIns="63175" spcFirstLastPara="1" rIns="63175" wrap="square" tIns="316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9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6" name="Google Shape;646;p64"/>
          <p:cNvSpPr txBox="1"/>
          <p:nvPr>
            <p:ph type="title"/>
          </p:nvPr>
        </p:nvSpPr>
        <p:spPr>
          <a:xfrm>
            <a:off x="457200" y="331940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3300"/>
              <a:buFont typeface="Inria Sans"/>
              <a:buNone/>
            </a:pPr>
            <a:r>
              <a:rPr lang="it" sz="2400"/>
              <a:t>Cutting Through Privacy Attack (CTP)</a:t>
            </a:r>
            <a:endParaRPr sz="2400"/>
          </a:p>
        </p:txBody>
      </p:sp>
      <p:pic>
        <p:nvPicPr>
          <p:cNvPr id="647" name="Google Shape;647;p64" title="{&quot;red&quot;:0,&quot;green&quot;:0,&quot;blue&quot;:0,&quot;origURL&quot;:&quot;https://www.codecogs.com/eqnedit.php?latex=%5Cmathbf%7Bo%7D_i%20%3D%20%5Cfrac%7B%5Cpartial%20%5Cmathcal%7BL%7D%7D%7B%5Cpartial%20%5Cmathbf%7BW%7D_i%5Ea%7D%5Cleft(%5Cfrac%7B%5Cpartial%20%5Cmathcal%7BL%7D%7D%7B%5Cpartial%20b_i%5Ea%7D%5Cright)%5E%7B-1%7D%20%3D%20%5Csum_%7Bj%3D1%7D%5EB%20%5Calpha_j%20%5Cmathbf%7Bx%7D_j#0&quot;,&quot;size&quot;:24,&quot;width&quot;:207.0236220472441,&quot;height&quot;:44.38582677165354}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849300" y="906638"/>
            <a:ext cx="2194562" cy="487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8" name="Google Shape;648;p64" title="{&quot;red&quot;:0,&quot;green&quot;:0,&quot;blue&quot;:0,&quot;origURL&quot;:&quot;https://www.codecogs.com/eqnedit.php?latex=%5Calpha_j%20%20%5C%3B%3D%5C%3B%20%5Cfrac%7B%5Cfrac%7B%5Cpartial%20%5Cmathcal%7BL%7D_j%7D%7B%5Cpartial%20b_i%5Ea%7D%7D%7B%5Csum_%7Bk%3D1%7D%5EB%20%5Cfrac%7B%5Cpartial%20%5Cmathcal%7BL%7D_k%7D%7B%5Cpartial%20b_i%5Ea%7D%7D#0&quot;,&quot;size&quot;:24,&quot;width&quot;:168,&quot;height&quot;:21.566929133858267}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849300" y="1480788"/>
            <a:ext cx="1580189" cy="76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9" name="Google Shape;649;p64" title="{&quot;red&quot;:0,&quot;green&quot;:0,&quot;blue&quot;:0,&quot;origURL&quot;:&quot;https://www.codecogs.com/eqnedit.php?latex=b_i%5Ea#0&quot;,&quot;size&quot;:24,&quot;width&quot;:25.62992125984252,&quot;height&quot;:14.078740157480315}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233003" y="1559188"/>
            <a:ext cx="176947" cy="23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0" name="Google Shape;650;p64" title="{&quot;red&quot;:0,&quot;green&quot;:0,&quot;blue&quot;:0,&quot;origURL&quot;:&quot;https://www.codecogs.com/eqnedit.php?latex=%5Cmathbf%7Bo%7D_3%20%3D%20%5Calpha_1'%20%5Cmathbf%7Bx%7D_1%20%2B%20%5Calpha_2'%20%5Cmathbf%7Bx%7D_2%20%2B%20%5Calpha_3'%20%5Cmathbf%7Bx%7D_3#0&quot;,&quot;size&quot;:24,&quot;width&quot;:70.15748031496064,&quot;height&quot;:11.125984251968504}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35025" y="2509063"/>
            <a:ext cx="3088000" cy="303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1" name="Google Shape;651;p64" title="{&quot;red&quot;:0,&quot;green&quot;:0,&quot;blue&quot;:0,&quot;origURL&quot;:&quot;https://www.codecogs.com/eqnedit.php?latex=%5Cmathbf%7Bo%7D_4%20%3D%20%5Calpha_1'%20%5Cmathbf%7Bx%7D_1%20%2B%20%5Calpha_2'%20%5Cmathbf%7Bx%7D_2%20%2B%20%5Calpha_3'%20%5Cmathbf%7Bx%7D_3#0&quot;,&quot;size&quot;:24,&quot;width&quot;:79.62992125984252,&quot;height&quot;:30.755905511811022}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402700" y="2509064"/>
            <a:ext cx="3087731" cy="303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2" name="Google Shape;652;p64" title="{&quot;red&quot;:0,&quot;green&quot;:0,&quot;blue&quot;:0,&quot;origURL&quot;:&quot;https://www.codecogs.com/eqnedit.php?latex=%5Cmathbf%7Bo%7D_3%20%3D%20%5Cmathbf%7Bo%7D_4#0&quot;,&quot;size&quot;:24,&quot;width&quot;:73.51181102362204,&quot;height&quot;:29.244094488188978}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887800" y="3340100"/>
            <a:ext cx="1074420" cy="2125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7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8" name="Google Shape;658;p65"/>
          <p:cNvPicPr preferRelativeResize="0"/>
          <p:nvPr/>
        </p:nvPicPr>
        <p:blipFill rotWithShape="1">
          <a:blip r:embed="rId3">
            <a:alphaModFix/>
          </a:blip>
          <a:srcRect b="0" l="60" r="50" t="0"/>
          <a:stretch/>
        </p:blipFill>
        <p:spPr>
          <a:xfrm>
            <a:off x="2564352" y="2509052"/>
            <a:ext cx="1869348" cy="54463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9" name="Google Shape;659;p65"/>
          <p:cNvPicPr preferRelativeResize="0"/>
          <p:nvPr/>
        </p:nvPicPr>
        <p:blipFill rotWithShape="1">
          <a:blip r:embed="rId4">
            <a:alphaModFix/>
          </a:blip>
          <a:srcRect b="0" l="10" r="10" t="0"/>
          <a:stretch/>
        </p:blipFill>
        <p:spPr>
          <a:xfrm>
            <a:off x="949102" y="2519150"/>
            <a:ext cx="827297" cy="497749"/>
          </a:xfrm>
          <a:prstGeom prst="rect">
            <a:avLst/>
          </a:prstGeom>
          <a:noFill/>
          <a:ln>
            <a:noFill/>
          </a:ln>
        </p:spPr>
      </p:pic>
      <p:sp>
        <p:nvSpPr>
          <p:cNvPr id="660" name="Google Shape;660;p65"/>
          <p:cNvSpPr/>
          <p:nvPr/>
        </p:nvSpPr>
        <p:spPr>
          <a:xfrm>
            <a:off x="3471325" y="2607000"/>
            <a:ext cx="982500" cy="309000"/>
          </a:xfrm>
          <a:prstGeom prst="rect">
            <a:avLst/>
          </a:prstGeom>
          <a:noFill/>
          <a:ln cap="flat" cmpd="sng" w="38100">
            <a:solidFill>
              <a:srgbClr val="90EE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1" name="Google Shape;661;p65"/>
          <p:cNvSpPr txBox="1"/>
          <p:nvPr/>
        </p:nvSpPr>
        <p:spPr>
          <a:xfrm>
            <a:off x="135553" y="1448965"/>
            <a:ext cx="4514700" cy="25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9144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baseline="-25000" i="0" sz="1700" u="none" cap="none" strike="noStrike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1" marL="3429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00" u="none" cap="none" strike="noStrike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-336550" lvl="1" marL="685800" marR="0" rtl="0" algn="l">
              <a:spcBef>
                <a:spcPts val="0"/>
              </a:spcBef>
              <a:spcAft>
                <a:spcPts val="0"/>
              </a:spcAft>
              <a:buClr>
                <a:srgbClr val="E63312"/>
              </a:buClr>
              <a:buSzPts val="1700"/>
              <a:buFont typeface="Noto Sans Symbols"/>
              <a:buChar char="⮚"/>
            </a:pPr>
            <a:r>
              <a:rPr b="0" i="0" lang="it" sz="1700" u="none" cap="none" strike="noStrike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Suppose we recovered the first    inputs</a:t>
            </a:r>
            <a:endParaRPr b="0" i="0" sz="1800" u="none" cap="none" strike="noStrike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-228600" lvl="1" marL="685800" marR="0" rtl="0" algn="l">
              <a:spcBef>
                <a:spcPts val="0"/>
              </a:spcBef>
              <a:spcAft>
                <a:spcPts val="0"/>
              </a:spcAft>
              <a:buClr>
                <a:srgbClr val="E63312"/>
              </a:buClr>
              <a:buSzPts val="1800"/>
              <a:buFont typeface="Noto Sans Symbols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-228600" lvl="1" marL="685800" marR="0" rtl="0" algn="l">
              <a:spcBef>
                <a:spcPts val="0"/>
              </a:spcBef>
              <a:spcAft>
                <a:spcPts val="0"/>
              </a:spcAft>
              <a:buClr>
                <a:srgbClr val="E63312"/>
              </a:buClr>
              <a:buSzPts val="1800"/>
              <a:buFont typeface="Noto Sans Symbols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9144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-342900" lvl="1" marL="685800" marR="0" rtl="0" algn="l">
              <a:spcBef>
                <a:spcPts val="0"/>
              </a:spcBef>
              <a:spcAft>
                <a:spcPts val="0"/>
              </a:spcAft>
              <a:buClr>
                <a:srgbClr val="E63312"/>
              </a:buClr>
              <a:buSzPts val="1800"/>
              <a:buFont typeface="Noto Sans Symbols"/>
              <a:buChar char="⮚"/>
            </a:pPr>
            <a:r>
              <a:rPr lang="it" sz="18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T</a:t>
            </a:r>
            <a:r>
              <a:rPr b="0" i="0" lang="it" sz="1800" u="none" cap="none" strike="noStrike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hen:</a:t>
            </a:r>
            <a:endParaRPr sz="1100"/>
          </a:p>
          <a:p>
            <a:pPr indent="-228600" lvl="1" marL="685800" marR="0" rtl="0" algn="l">
              <a:spcBef>
                <a:spcPts val="0"/>
              </a:spcBef>
              <a:spcAft>
                <a:spcPts val="0"/>
              </a:spcAft>
              <a:buClr>
                <a:srgbClr val="E63312"/>
              </a:buClr>
              <a:buSzPts val="1800"/>
              <a:buFont typeface="Noto Sans Symbols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sp>
        <p:nvSpPr>
          <p:cNvPr id="662" name="Google Shape;662;p65"/>
          <p:cNvSpPr txBox="1"/>
          <p:nvPr>
            <p:ph type="title"/>
          </p:nvPr>
        </p:nvSpPr>
        <p:spPr>
          <a:xfrm>
            <a:off x="457200" y="331940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it" sz="2400"/>
              <a:t>Reconstruct the Data</a:t>
            </a:r>
            <a:endParaRPr/>
          </a:p>
        </p:txBody>
      </p:sp>
      <p:sp>
        <p:nvSpPr>
          <p:cNvPr id="663" name="Google Shape;663;p65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664" name="Google Shape;664;p65"/>
          <p:cNvSpPr/>
          <p:nvPr/>
        </p:nvSpPr>
        <p:spPr>
          <a:xfrm>
            <a:off x="1538459" y="2594232"/>
            <a:ext cx="329100" cy="270300"/>
          </a:xfrm>
          <a:prstGeom prst="rect">
            <a:avLst/>
          </a:prstGeom>
          <a:noFill/>
          <a:ln cap="flat" cmpd="sng" w="38100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65" name="Google Shape;665;p65"/>
          <p:cNvCxnSpPr>
            <a:stCxn id="664" idx="0"/>
          </p:cNvCxnSpPr>
          <p:nvPr/>
        </p:nvCxnSpPr>
        <p:spPr>
          <a:xfrm flipH="1" rot="-5400000">
            <a:off x="4549409" y="-252168"/>
            <a:ext cx="202200" cy="5895000"/>
          </a:xfrm>
          <a:prstGeom prst="bentConnector4">
            <a:avLst>
              <a:gd fmla="val -117767" name="adj1"/>
              <a:gd fmla="val 99893" name="adj2"/>
            </a:avLst>
          </a:prstGeom>
          <a:noFill/>
          <a:ln cap="flat" cmpd="sng" w="38100">
            <a:solidFill>
              <a:srgbClr val="FFFF0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666" name="Google Shape;666;p65"/>
          <p:cNvCxnSpPr>
            <a:stCxn id="660" idx="0"/>
          </p:cNvCxnSpPr>
          <p:nvPr/>
        </p:nvCxnSpPr>
        <p:spPr>
          <a:xfrm flipH="1" rot="-5400000">
            <a:off x="4824175" y="1745400"/>
            <a:ext cx="189600" cy="1912800"/>
          </a:xfrm>
          <a:prstGeom prst="bentConnector4">
            <a:avLst>
              <a:gd fmla="val -125593" name="adj1"/>
              <a:gd fmla="val 99497" name="adj2"/>
            </a:avLst>
          </a:prstGeom>
          <a:noFill/>
          <a:ln cap="flat" cmpd="sng" w="38100">
            <a:solidFill>
              <a:srgbClr val="90EE9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667" name="Google Shape;667;p65"/>
          <p:cNvCxnSpPr/>
          <p:nvPr/>
        </p:nvCxnSpPr>
        <p:spPr>
          <a:xfrm>
            <a:off x="6249825" y="2765825"/>
            <a:ext cx="2139300" cy="20400"/>
          </a:xfrm>
          <a:prstGeom prst="straightConnector1">
            <a:avLst/>
          </a:prstGeom>
          <a:noFill/>
          <a:ln cap="flat" cmpd="sng" w="38100">
            <a:solidFill>
              <a:srgbClr val="FFFF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68" name="Google Shape;668;p65"/>
          <p:cNvCxnSpPr/>
          <p:nvPr/>
        </p:nvCxnSpPr>
        <p:spPr>
          <a:xfrm>
            <a:off x="5312600" y="2765825"/>
            <a:ext cx="896400" cy="5100"/>
          </a:xfrm>
          <a:prstGeom prst="straightConnector1">
            <a:avLst/>
          </a:prstGeom>
          <a:noFill/>
          <a:ln cap="flat" cmpd="sng" w="38100">
            <a:solidFill>
              <a:srgbClr val="90EE9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69" name="Google Shape;669;p65"/>
          <p:cNvSpPr/>
          <p:nvPr/>
        </p:nvSpPr>
        <p:spPr>
          <a:xfrm>
            <a:off x="5666600" y="569700"/>
            <a:ext cx="2697300" cy="1526400"/>
          </a:xfrm>
          <a:prstGeom prst="roundRect">
            <a:avLst>
              <a:gd fmla="val 16667" name="adj"/>
            </a:avLst>
          </a:prstGeom>
          <a:solidFill>
            <a:srgbClr val="FF0000">
              <a:alpha val="37650"/>
            </a:srgbClr>
          </a:solidFill>
          <a:ln cap="flat" cmpd="sng" w="877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  <a:effectLst>
            <a:outerShdw blurRad="36858" rotWithShape="0" dir="5400000" dist="21193">
              <a:srgbClr val="000000">
                <a:alpha val="34900"/>
              </a:srgbClr>
            </a:outerShdw>
          </a:effectLst>
        </p:spPr>
        <p:txBody>
          <a:bodyPr anchorCtr="0" anchor="ctr" bIns="31600" lIns="63175" spcFirstLastPara="1" rIns="63175" wrap="square" tIns="316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9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70" name="Google Shape;670;p65" title="{&quot;red&quot;:0,&quot;green&quot;:0,&quot;blue&quot;:0,&quot;origURL&quot;:&quot;https://www.codecogs.com/eqnedit.php?latex=%5Cmathbf%7Bo%7D_i%20%3D%20%5Cfrac%7B%5Cpartial%20%5Cmathcal%7BL%7D%7D%7B%5Cpartial%20%5Cmathbf%7BW%7D_i%5Ea%7D%5Cleft(%5Cfrac%7B%5Cpartial%20%5Cmathcal%7BL%7D%7D%7B%5Cpartial%20b_i%5Ea%7D%5Cright)%5E%7B-1%7D%20%3D%20%5Csum_%7Bj%3D1%7D%5EB%20%5Calpha_j%20%5Cmathbf%7Bx%7D_j#0&quot;,&quot;size&quot;:24,&quot;width&quot;:207.0236220472441,&quot;height&quot;:44.38582677165354}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49300" y="706612"/>
            <a:ext cx="2194562" cy="487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1" name="Google Shape;671;p65" title="{&quot;red&quot;:0,&quot;green&quot;:0,&quot;blue&quot;:0,&quot;origURL&quot;:&quot;https://www.codecogs.com/eqnedit.php?latex=%5Calpha_j%20%20%5C%3B%3D%5C%3B%20%5Cfrac%7B%5Cfrac%7B%5Cpartial%20%5Cmathcal%7BL%7D_j%7D%7B%5Cpartial%20b_i%5Ea%7D%7D%7B%5Csum_%7Bk%3D1%7D%5EB%20%5Cfrac%7B%5Cpartial%20%5Cmathcal%7BL%7D_k%7D%7B%5Cpartial%20b_i%5Ea%7D%7D#0&quot;,&quot;size&quot;:24,&quot;width&quot;:168,&quot;height&quot;:21.566929133858267}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849300" y="1280763"/>
            <a:ext cx="1580189" cy="760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an you substitute all the $^(1)$ with $^a$" id="672" name="Google Shape;672;p6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03068" y="2815650"/>
            <a:ext cx="3078157" cy="2008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3" name="Google Shape;673;p6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95751" y="3608217"/>
            <a:ext cx="3078150" cy="8122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9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246" name="Google Shape;246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82807" y="3925718"/>
            <a:ext cx="436565" cy="5767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57267" y="3908500"/>
            <a:ext cx="436565" cy="5767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38207" y="3911561"/>
            <a:ext cx="436565" cy="57675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49" name="Google Shape;249;p39"/>
          <p:cNvCxnSpPr>
            <a:stCxn id="248" idx="0"/>
          </p:cNvCxnSpPr>
          <p:nvPr/>
        </p:nvCxnSpPr>
        <p:spPr>
          <a:xfrm rot="10800000">
            <a:off x="7422789" y="3155261"/>
            <a:ext cx="833700" cy="756300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lg" w="lg" type="triangle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</p:cxnSp>
      <p:cxnSp>
        <p:nvCxnSpPr>
          <p:cNvPr id="250" name="Google Shape;250;p39"/>
          <p:cNvCxnSpPr>
            <a:stCxn id="246" idx="0"/>
          </p:cNvCxnSpPr>
          <p:nvPr/>
        </p:nvCxnSpPr>
        <p:spPr>
          <a:xfrm flipH="1" rot="10800000">
            <a:off x="5501090" y="3142718"/>
            <a:ext cx="854100" cy="783000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lg" w="lg" type="triangle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</p:cxnSp>
      <p:cxnSp>
        <p:nvCxnSpPr>
          <p:cNvPr id="251" name="Google Shape;251;p39"/>
          <p:cNvCxnSpPr>
            <a:stCxn id="247" idx="0"/>
          </p:cNvCxnSpPr>
          <p:nvPr/>
        </p:nvCxnSpPr>
        <p:spPr>
          <a:xfrm flipH="1" rot="10800000">
            <a:off x="6875549" y="3142600"/>
            <a:ext cx="3300" cy="765900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lg" w="lg" type="triangle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</p:cxnSp>
      <p:pic>
        <p:nvPicPr>
          <p:cNvPr id="252" name="Google Shape;252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13033" y="1670091"/>
            <a:ext cx="925033" cy="870294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39"/>
          <p:cNvSpPr txBox="1"/>
          <p:nvPr/>
        </p:nvSpPr>
        <p:spPr>
          <a:xfrm>
            <a:off x="362078" y="4642868"/>
            <a:ext cx="79767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Inria Sans"/>
              <a:buNone/>
            </a:pPr>
            <a:r>
              <a:rPr lang="it" sz="9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[1] </a:t>
            </a:r>
            <a:r>
              <a:rPr b="0" i="0" lang="it" sz="9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McMahan, B.; Moore, E.; Ramage, D.; Hampson, S.; and Agüera y Arcas, B. 2017.   Communication-efficient learning of deep networks from decentralized data. In Artificial Intelligence and Statistics,1273–1282. PMLR</a:t>
            </a:r>
            <a:endParaRPr b="0" i="0" sz="9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pic>
        <p:nvPicPr>
          <p:cNvPr id="254" name="Google Shape;254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09428" y="2571750"/>
            <a:ext cx="576783" cy="576750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39"/>
          <p:cNvSpPr txBox="1"/>
          <p:nvPr/>
        </p:nvSpPr>
        <p:spPr>
          <a:xfrm>
            <a:off x="112137" y="1137582"/>
            <a:ext cx="6897300" cy="117720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0" l="0" r="0" t="-4000"/>
            </a:stretch>
          </a:blip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400">
                <a:latin typeface="Calibri"/>
                <a:ea typeface="Calibri"/>
                <a:cs typeface="Calibri"/>
                <a:sym typeface="Calibri"/>
              </a:rPr>
              <a:t> </a:t>
            </a:r>
            <a:endParaRPr sz="1100"/>
          </a:p>
        </p:txBody>
      </p:sp>
      <p:sp>
        <p:nvSpPr>
          <p:cNvPr id="256" name="Google Shape;256;p39"/>
          <p:cNvSpPr txBox="1"/>
          <p:nvPr/>
        </p:nvSpPr>
        <p:spPr>
          <a:xfrm>
            <a:off x="1088500" y="2803000"/>
            <a:ext cx="182100" cy="1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pic>
        <p:nvPicPr>
          <p:cNvPr id="257" name="Google Shape;257;p39" title="{&quot;red&quot;:0,&quot;green&quot;:0,&quot;blue&quot;:0,&quot;origURL&quot;:&quot;https://www.codecogs.com/eqnedit.php?latex=%5Ctheta_%7Bu%7D%5E%7Bt%7D#0&quot;,&quot;size&quot;:27,&quot;width&quot;:652.0629921259841,&quot;height&quot;:158.17322834645668}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577400" y="3424887"/>
            <a:ext cx="171200" cy="2259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39" title="{&quot;red&quot;:0,&quot;green&quot;:0,&quot;blue&quot;:0,&quot;origURL&quot;:&quot;https://www.codecogs.com/eqnedit.php?latex=%5Ctheta%5E%7Bt%2B1%7D%3D%5Csum_%7Bu%20%5Cin%20%5Cmathcal%7BU%7D%7Dp_u%20%5Ctheta_%7Bu%7D%5E%7Bt%7D#0&quot;,&quot;size&quot;:12,&quot;width&quot;:236.85826771653544,&quot;height&quot;:36.826771653543304}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422800" y="2704236"/>
            <a:ext cx="1298124" cy="441325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39"/>
          <p:cNvSpPr txBox="1"/>
          <p:nvPr>
            <p:ph type="title"/>
          </p:nvPr>
        </p:nvSpPr>
        <p:spPr>
          <a:xfrm>
            <a:off x="457200" y="331940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3300"/>
              <a:buFont typeface="Inria Sans"/>
              <a:buNone/>
            </a:pPr>
            <a:r>
              <a:rPr lang="it"/>
              <a:t>Federated Learning (FL)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8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66"/>
          <p:cNvSpPr txBox="1"/>
          <p:nvPr>
            <p:ph type="title"/>
          </p:nvPr>
        </p:nvSpPr>
        <p:spPr>
          <a:xfrm>
            <a:off x="457200" y="301865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3300"/>
              <a:buFont typeface="Inria Sans"/>
              <a:buNone/>
            </a:pPr>
            <a:r>
              <a:rPr lang="it"/>
              <a:t>Limitations</a:t>
            </a:r>
            <a:endParaRPr/>
          </a:p>
        </p:txBody>
      </p:sp>
      <p:sp>
        <p:nvSpPr>
          <p:cNvPr id="680" name="Google Shape;680;p66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681" name="Google Shape;681;p66"/>
          <p:cNvSpPr txBox="1"/>
          <p:nvPr/>
        </p:nvSpPr>
        <p:spPr>
          <a:xfrm>
            <a:off x="219498" y="1254900"/>
            <a:ext cx="8115000" cy="9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E63213"/>
              </a:buClr>
              <a:buSzPts val="1800"/>
              <a:buFont typeface="Inria Sans"/>
              <a:buChar char="⮚"/>
            </a:pPr>
            <a:r>
              <a:rPr lang="it" sz="18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Bisects all the non-empty regions to resolution   </a:t>
            </a:r>
            <a:endParaRPr sz="18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9144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pic>
        <p:nvPicPr>
          <p:cNvPr id="682" name="Google Shape;682;p66" title="{&quot;red&quot;:0,&quot;green&quot;:0,&quot;blue&quot;:0,&quot;origURL&quot;:&quot;https://www.codecogs.com/eqnedit.php?latex=%5Cvarepsilon#0&quot;,&quot;size&quot;:24,&quot;width&quot;:638.9763779527559,&quot;height&quot;:70.88976377952756}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71050" y="1347186"/>
            <a:ext cx="139450" cy="1622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83" name="Google Shape;683;p6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77931" y="2088937"/>
            <a:ext cx="3017095" cy="30093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8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67"/>
          <p:cNvSpPr txBox="1"/>
          <p:nvPr>
            <p:ph type="title"/>
          </p:nvPr>
        </p:nvSpPr>
        <p:spPr>
          <a:xfrm>
            <a:off x="457200" y="301865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3300"/>
              <a:buFont typeface="Inria Sans"/>
              <a:buNone/>
            </a:pPr>
            <a:r>
              <a:rPr lang="it"/>
              <a:t>Limitations</a:t>
            </a:r>
            <a:endParaRPr/>
          </a:p>
        </p:txBody>
      </p:sp>
      <p:sp>
        <p:nvSpPr>
          <p:cNvPr id="690" name="Google Shape;690;p67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691" name="Google Shape;691;p67"/>
          <p:cNvSpPr txBox="1"/>
          <p:nvPr/>
        </p:nvSpPr>
        <p:spPr>
          <a:xfrm>
            <a:off x="219498" y="1254900"/>
            <a:ext cx="8115000" cy="9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E63213"/>
              </a:buClr>
              <a:buSzPts val="1800"/>
              <a:buFont typeface="Inria Sans"/>
              <a:buChar char="⮚"/>
            </a:pPr>
            <a:r>
              <a:rPr lang="it" sz="18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Bisects all the non-empty regions to resolution   </a:t>
            </a:r>
            <a:endParaRPr sz="18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E63213"/>
              </a:buClr>
              <a:buSzPts val="1800"/>
              <a:buFont typeface="Noto Sans Symbols"/>
              <a:buChar char="⮚"/>
            </a:pPr>
            <a:r>
              <a:rPr lang="it" sz="18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CTP cannot certify the correctness of reconstructed samples</a:t>
            </a:r>
            <a:endParaRPr sz="18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9144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pic>
        <p:nvPicPr>
          <p:cNvPr id="692" name="Google Shape;692;p67" title="{&quot;red&quot;:0,&quot;green&quot;:0,&quot;blue&quot;:0,&quot;origURL&quot;:&quot;https://www.codecogs.com/eqnedit.php?latex=%5Cvarepsilon#0&quot;,&quot;size&quot;:24,&quot;width&quot;:638.9763779527559,&quot;height&quot;:70.88976377952756}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87950" y="1613886"/>
            <a:ext cx="139450" cy="1622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93" name="Google Shape;693;p67" title="{&quot;red&quot;:0,&quot;green&quot;:0,&quot;blue&quot;:0,&quot;origURL&quot;:&quot;https://www.codecogs.com/eqnedit.php?latex=%5Cvarepsilon#0&quot;,&quot;size&quot;:24,&quot;width&quot;:638.9763779527559,&quot;height&quot;:70.88976377952756}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71050" y="1347186"/>
            <a:ext cx="139450" cy="1622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94" name="Google Shape;694;p6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77931" y="2088937"/>
            <a:ext cx="3017095" cy="3009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695" name="Google Shape;695;p6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60350" y="2107975"/>
            <a:ext cx="3017095" cy="30093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0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p68"/>
          <p:cNvSpPr txBox="1"/>
          <p:nvPr>
            <p:ph type="title"/>
          </p:nvPr>
        </p:nvSpPr>
        <p:spPr>
          <a:xfrm>
            <a:off x="457200" y="301865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3300"/>
              <a:buFont typeface="Inria Sans"/>
              <a:buNone/>
            </a:pPr>
            <a:r>
              <a:rPr lang="it"/>
              <a:t>Verifiable Gradient Inversion Attack (VGIA)</a:t>
            </a:r>
            <a:endParaRPr/>
          </a:p>
        </p:txBody>
      </p:sp>
      <p:sp>
        <p:nvSpPr>
          <p:cNvPr id="702" name="Google Shape;702;p68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703" name="Google Shape;703;p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91801" y="1782639"/>
            <a:ext cx="4572000" cy="1578222"/>
          </a:xfrm>
          <a:prstGeom prst="rect">
            <a:avLst/>
          </a:prstGeom>
          <a:noFill/>
          <a:ln>
            <a:noFill/>
          </a:ln>
        </p:spPr>
      </p:pic>
      <p:pic>
        <p:nvPicPr>
          <p:cNvPr id="704" name="Google Shape;704;p6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1487" y="2307600"/>
            <a:ext cx="4087000" cy="21827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9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69"/>
          <p:cNvSpPr txBox="1"/>
          <p:nvPr>
            <p:ph type="title"/>
          </p:nvPr>
        </p:nvSpPr>
        <p:spPr>
          <a:xfrm>
            <a:off x="457200" y="301865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3300"/>
              <a:buFont typeface="Inria Sans"/>
              <a:buNone/>
            </a:pPr>
            <a:r>
              <a:rPr lang="it"/>
              <a:t>Verifiable Gradient Inversion Attack (VGIA)</a:t>
            </a:r>
            <a:endParaRPr/>
          </a:p>
        </p:txBody>
      </p:sp>
      <p:sp>
        <p:nvSpPr>
          <p:cNvPr id="711" name="Google Shape;711;p69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712" name="Google Shape;712;p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91801" y="1782639"/>
            <a:ext cx="4572000" cy="1578222"/>
          </a:xfrm>
          <a:prstGeom prst="rect">
            <a:avLst/>
          </a:prstGeom>
          <a:noFill/>
          <a:ln>
            <a:noFill/>
          </a:ln>
        </p:spPr>
      </p:pic>
      <p:sp>
        <p:nvSpPr>
          <p:cNvPr id="713" name="Google Shape;713;p69"/>
          <p:cNvSpPr/>
          <p:nvPr/>
        </p:nvSpPr>
        <p:spPr>
          <a:xfrm>
            <a:off x="7595525" y="2505900"/>
            <a:ext cx="429900" cy="7167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E6321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ria Sans"/>
              <a:ea typeface="Inria Sans"/>
              <a:cs typeface="Inria Sans"/>
              <a:sym typeface="Inria Sans"/>
            </a:endParaRPr>
          </a:p>
        </p:txBody>
      </p:sp>
      <p:sp>
        <p:nvSpPr>
          <p:cNvPr id="714" name="Google Shape;714;p69"/>
          <p:cNvSpPr/>
          <p:nvPr/>
        </p:nvSpPr>
        <p:spPr>
          <a:xfrm>
            <a:off x="4019550" y="3146425"/>
            <a:ext cx="552300" cy="4095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E6321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ria Sans"/>
              <a:ea typeface="Inria Sans"/>
              <a:cs typeface="Inria Sans"/>
              <a:sym typeface="Inria Sans"/>
            </a:endParaRPr>
          </a:p>
        </p:txBody>
      </p:sp>
      <p:pic>
        <p:nvPicPr>
          <p:cNvPr id="715" name="Google Shape;715;p6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1487" y="2307600"/>
            <a:ext cx="4087000" cy="21827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0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p70"/>
          <p:cNvSpPr txBox="1"/>
          <p:nvPr>
            <p:ph type="title"/>
          </p:nvPr>
        </p:nvSpPr>
        <p:spPr>
          <a:xfrm>
            <a:off x="457200" y="301865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3300"/>
              <a:buFont typeface="Inria Sans"/>
              <a:buNone/>
            </a:pPr>
            <a:r>
              <a:rPr lang="it"/>
              <a:t>Verifiable Gradient Inversion Attack (VGIA)</a:t>
            </a:r>
            <a:endParaRPr/>
          </a:p>
        </p:txBody>
      </p:sp>
      <p:sp>
        <p:nvSpPr>
          <p:cNvPr id="722" name="Google Shape;722;p70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723" name="Google Shape;723;p70"/>
          <p:cNvSpPr txBox="1"/>
          <p:nvPr/>
        </p:nvSpPr>
        <p:spPr>
          <a:xfrm>
            <a:off x="219498" y="1254900"/>
            <a:ext cx="8115000" cy="9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pic>
        <p:nvPicPr>
          <p:cNvPr id="724" name="Google Shape;724;p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91801" y="1782639"/>
            <a:ext cx="4572000" cy="1578222"/>
          </a:xfrm>
          <a:prstGeom prst="rect">
            <a:avLst/>
          </a:prstGeom>
          <a:noFill/>
          <a:ln>
            <a:noFill/>
          </a:ln>
        </p:spPr>
      </p:pic>
      <p:sp>
        <p:nvSpPr>
          <p:cNvPr id="725" name="Google Shape;725;p70"/>
          <p:cNvSpPr/>
          <p:nvPr/>
        </p:nvSpPr>
        <p:spPr>
          <a:xfrm>
            <a:off x="8043200" y="2496376"/>
            <a:ext cx="429900" cy="7188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E6321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ria Sans"/>
              <a:ea typeface="Inria Sans"/>
              <a:cs typeface="Inria Sans"/>
              <a:sym typeface="Inria Sans"/>
            </a:endParaRPr>
          </a:p>
        </p:txBody>
      </p:sp>
      <p:sp>
        <p:nvSpPr>
          <p:cNvPr id="726" name="Google Shape;726;p70"/>
          <p:cNvSpPr/>
          <p:nvPr/>
        </p:nvSpPr>
        <p:spPr>
          <a:xfrm>
            <a:off x="1371600" y="2180150"/>
            <a:ext cx="2476800" cy="23961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E6321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ria Sans"/>
              <a:ea typeface="Inria Sans"/>
              <a:cs typeface="Inria Sans"/>
              <a:sym typeface="Inria Sans"/>
            </a:endParaRPr>
          </a:p>
        </p:txBody>
      </p:sp>
      <p:pic>
        <p:nvPicPr>
          <p:cNvPr id="727" name="Google Shape;727;p7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1487" y="2307600"/>
            <a:ext cx="4087000" cy="21827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2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p71"/>
          <p:cNvSpPr txBox="1"/>
          <p:nvPr>
            <p:ph type="title"/>
          </p:nvPr>
        </p:nvSpPr>
        <p:spPr>
          <a:xfrm>
            <a:off x="457200" y="301865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3300"/>
              <a:buFont typeface="Inria Sans"/>
              <a:buNone/>
            </a:pPr>
            <a:r>
              <a:rPr lang="it"/>
              <a:t>Verifiable Gradient Inversion Attack (VGIA)</a:t>
            </a:r>
            <a:endParaRPr/>
          </a:p>
        </p:txBody>
      </p:sp>
      <p:sp>
        <p:nvSpPr>
          <p:cNvPr id="734" name="Google Shape;734;p71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735" name="Google Shape;735;p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91801" y="1782639"/>
            <a:ext cx="4572000" cy="1578222"/>
          </a:xfrm>
          <a:prstGeom prst="rect">
            <a:avLst/>
          </a:prstGeom>
          <a:noFill/>
          <a:ln>
            <a:noFill/>
          </a:ln>
        </p:spPr>
      </p:pic>
      <p:sp>
        <p:nvSpPr>
          <p:cNvPr id="736" name="Google Shape;736;p71"/>
          <p:cNvSpPr/>
          <p:nvPr/>
        </p:nvSpPr>
        <p:spPr>
          <a:xfrm>
            <a:off x="8043200" y="2496376"/>
            <a:ext cx="429900" cy="7188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E6321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ria Sans"/>
              <a:ea typeface="Inria Sans"/>
              <a:cs typeface="Inria Sans"/>
              <a:sym typeface="Inria Sans"/>
            </a:endParaRPr>
          </a:p>
        </p:txBody>
      </p:sp>
      <p:sp>
        <p:nvSpPr>
          <p:cNvPr id="737" name="Google Shape;737;p71"/>
          <p:cNvSpPr/>
          <p:nvPr/>
        </p:nvSpPr>
        <p:spPr>
          <a:xfrm>
            <a:off x="2247900" y="2180150"/>
            <a:ext cx="1786200" cy="23961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E6321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ria Sans"/>
              <a:ea typeface="Inria Sans"/>
              <a:cs typeface="Inria Sans"/>
              <a:sym typeface="Inria Sans"/>
            </a:endParaRPr>
          </a:p>
        </p:txBody>
      </p:sp>
      <p:sp>
        <p:nvSpPr>
          <p:cNvPr id="738" name="Google Shape;738;p71"/>
          <p:cNvSpPr txBox="1"/>
          <p:nvPr/>
        </p:nvSpPr>
        <p:spPr>
          <a:xfrm>
            <a:off x="92498" y="1064400"/>
            <a:ext cx="8115000" cy="9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E63213"/>
              </a:buClr>
              <a:buSzPts val="1800"/>
              <a:buFont typeface="Noto Sans Symbols"/>
              <a:buChar char="⮚"/>
            </a:pPr>
            <a:r>
              <a:rPr lang="it" sz="18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The attacker controls </a:t>
            </a:r>
            <a:endParaRPr sz="18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E63213"/>
              </a:buClr>
              <a:buSzPts val="1800"/>
              <a:buFont typeface="Inria Sans"/>
              <a:buChar char="⮚"/>
            </a:pPr>
            <a:r>
              <a:rPr lang="it" sz="18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ReLU activation pattern after layer    can be fixed   </a:t>
            </a:r>
            <a:endParaRPr sz="18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9144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pic>
        <p:nvPicPr>
          <p:cNvPr id="739" name="Google Shape;739;p7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42834" y="1039857"/>
            <a:ext cx="1849350" cy="38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0" name="Google Shape;740;p7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90030" y="1411975"/>
            <a:ext cx="170733" cy="239937"/>
          </a:xfrm>
          <a:prstGeom prst="rect">
            <a:avLst/>
          </a:prstGeom>
          <a:noFill/>
          <a:ln>
            <a:noFill/>
          </a:ln>
        </p:spPr>
      </p:pic>
      <p:pic>
        <p:nvPicPr>
          <p:cNvPr id="741" name="Google Shape;741;p7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317100" y="3360839"/>
            <a:ext cx="2553226" cy="658253"/>
          </a:xfrm>
          <a:prstGeom prst="rect">
            <a:avLst/>
          </a:prstGeom>
          <a:noFill/>
          <a:ln>
            <a:noFill/>
          </a:ln>
        </p:spPr>
      </p:pic>
      <p:pic>
        <p:nvPicPr>
          <p:cNvPr id="742" name="Google Shape;742;p7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41487" y="2307600"/>
            <a:ext cx="4087000" cy="21827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7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Google Shape;748;p72"/>
          <p:cNvSpPr txBox="1"/>
          <p:nvPr>
            <p:ph type="title"/>
          </p:nvPr>
        </p:nvSpPr>
        <p:spPr>
          <a:xfrm>
            <a:off x="457200" y="301865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3300"/>
              <a:buFont typeface="Inria Sans"/>
              <a:buNone/>
            </a:pPr>
            <a:r>
              <a:rPr lang="it"/>
              <a:t>Verifiable Gradient Inversion Attack (VGIA)</a:t>
            </a:r>
            <a:endParaRPr/>
          </a:p>
        </p:txBody>
      </p:sp>
      <p:sp>
        <p:nvSpPr>
          <p:cNvPr id="749" name="Google Shape;749;p72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750" name="Google Shape;750;p72"/>
          <p:cNvSpPr txBox="1"/>
          <p:nvPr/>
        </p:nvSpPr>
        <p:spPr>
          <a:xfrm>
            <a:off x="92498" y="1064400"/>
            <a:ext cx="8115000" cy="9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E63213"/>
              </a:buClr>
              <a:buSzPts val="1800"/>
              <a:buFont typeface="Noto Sans Symbols"/>
              <a:buChar char="⮚"/>
            </a:pPr>
            <a:r>
              <a:rPr lang="it" sz="18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The attacker controls </a:t>
            </a:r>
            <a:endParaRPr sz="18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E63213"/>
              </a:buClr>
              <a:buSzPts val="1800"/>
              <a:buFont typeface="Inria Sans"/>
              <a:buChar char="⮚"/>
            </a:pPr>
            <a:r>
              <a:rPr lang="it" sz="18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ReLU activation pattern after layer    can be fixed</a:t>
            </a:r>
            <a:endParaRPr sz="1100"/>
          </a:p>
        </p:txBody>
      </p:sp>
      <p:pic>
        <p:nvPicPr>
          <p:cNvPr id="751" name="Google Shape;751;p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42834" y="1039857"/>
            <a:ext cx="1849350" cy="38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2" name="Google Shape;752;p7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90030" y="1411975"/>
            <a:ext cx="170733" cy="23993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3" name="Google Shape;753;p7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6750" y="2069603"/>
            <a:ext cx="3654226" cy="1949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54" name="Google Shape;754;p7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092164" y="2027188"/>
            <a:ext cx="3813187" cy="2034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5" name="Google Shape;755;p7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76055" y="1661425"/>
            <a:ext cx="170733" cy="2399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73"/>
          <p:cNvSpPr txBox="1"/>
          <p:nvPr>
            <p:ph type="title"/>
          </p:nvPr>
        </p:nvSpPr>
        <p:spPr>
          <a:xfrm>
            <a:off x="457200" y="301865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3300"/>
              <a:buFont typeface="Inria Sans"/>
              <a:buNone/>
            </a:pPr>
            <a:r>
              <a:rPr lang="it"/>
              <a:t>Verifiable Gradient Inversion Attack (VGIA)</a:t>
            </a:r>
            <a:endParaRPr/>
          </a:p>
        </p:txBody>
      </p:sp>
      <p:sp>
        <p:nvSpPr>
          <p:cNvPr id="762" name="Google Shape;762;p73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763" name="Google Shape;763;p73"/>
          <p:cNvSpPr txBox="1"/>
          <p:nvPr/>
        </p:nvSpPr>
        <p:spPr>
          <a:xfrm>
            <a:off x="92498" y="1064400"/>
            <a:ext cx="8115000" cy="9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E63213"/>
              </a:buClr>
              <a:buSzPts val="1800"/>
              <a:buFont typeface="Noto Sans Symbols"/>
              <a:buChar char="⮚"/>
            </a:pPr>
            <a:r>
              <a:rPr lang="it" sz="18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The attacker controls </a:t>
            </a:r>
            <a:endParaRPr sz="18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E63213"/>
              </a:buClr>
              <a:buSzPts val="1800"/>
              <a:buFont typeface="Inria Sans"/>
              <a:buChar char="⮚"/>
            </a:pPr>
            <a:r>
              <a:rPr lang="it" sz="18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ReLU activation pattern after layer    can be fixed</a:t>
            </a:r>
            <a:endParaRPr sz="18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E63213"/>
              </a:buClr>
              <a:buSzPts val="1800"/>
              <a:buFont typeface="Inria Sans"/>
              <a:buChar char="⮚"/>
            </a:pPr>
            <a:r>
              <a:rPr lang="it" sz="18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Set positive  weights and bias values  to all parameters after </a:t>
            </a:r>
            <a:endParaRPr sz="18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9144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pic>
        <p:nvPicPr>
          <p:cNvPr id="764" name="Google Shape;764;p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42834" y="1039857"/>
            <a:ext cx="1849350" cy="38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5" name="Google Shape;765;p7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90030" y="1411975"/>
            <a:ext cx="170733" cy="239937"/>
          </a:xfrm>
          <a:prstGeom prst="rect">
            <a:avLst/>
          </a:prstGeom>
          <a:noFill/>
          <a:ln>
            <a:noFill/>
          </a:ln>
        </p:spPr>
      </p:pic>
      <p:pic>
        <p:nvPicPr>
          <p:cNvPr id="766" name="Google Shape;766;p7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21625" y="4303814"/>
            <a:ext cx="2553226" cy="658253"/>
          </a:xfrm>
          <a:prstGeom prst="rect">
            <a:avLst/>
          </a:prstGeom>
          <a:noFill/>
          <a:ln>
            <a:noFill/>
          </a:ln>
        </p:spPr>
      </p:pic>
      <p:pic>
        <p:nvPicPr>
          <p:cNvPr id="767" name="Google Shape;767;p7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76055" y="1661425"/>
            <a:ext cx="170733" cy="239937"/>
          </a:xfrm>
          <a:prstGeom prst="rect">
            <a:avLst/>
          </a:prstGeom>
          <a:noFill/>
          <a:ln>
            <a:noFill/>
          </a:ln>
        </p:spPr>
      </p:pic>
      <p:pic>
        <p:nvPicPr>
          <p:cNvPr id="768" name="Google Shape;768;p7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665413" y="2040900"/>
            <a:ext cx="3813187" cy="20343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3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p74"/>
          <p:cNvSpPr txBox="1"/>
          <p:nvPr>
            <p:ph type="title"/>
          </p:nvPr>
        </p:nvSpPr>
        <p:spPr>
          <a:xfrm>
            <a:off x="457200" y="301865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3300"/>
              <a:buFont typeface="Inria Sans"/>
              <a:buNone/>
            </a:pPr>
            <a:r>
              <a:rPr lang="it"/>
              <a:t>Verifiable Gradient Inversion Attack (VGIA)</a:t>
            </a:r>
            <a:endParaRPr/>
          </a:p>
        </p:txBody>
      </p:sp>
      <p:sp>
        <p:nvSpPr>
          <p:cNvPr id="775" name="Google Shape;775;p74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776" name="Google Shape;776;p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91801" y="1782639"/>
            <a:ext cx="4572000" cy="1578222"/>
          </a:xfrm>
          <a:prstGeom prst="rect">
            <a:avLst/>
          </a:prstGeom>
          <a:noFill/>
          <a:ln>
            <a:noFill/>
          </a:ln>
        </p:spPr>
      </p:pic>
      <p:pic>
        <p:nvPicPr>
          <p:cNvPr id="777" name="Google Shape;777;p7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42834" y="1039857"/>
            <a:ext cx="1849350" cy="38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8" name="Google Shape;778;p7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17100" y="3360839"/>
            <a:ext cx="2553226" cy="658253"/>
          </a:xfrm>
          <a:prstGeom prst="rect">
            <a:avLst/>
          </a:prstGeom>
          <a:noFill/>
          <a:ln>
            <a:noFill/>
          </a:ln>
        </p:spPr>
      </p:pic>
      <p:pic>
        <p:nvPicPr>
          <p:cNvPr id="779" name="Google Shape;779;p7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41487" y="2307600"/>
            <a:ext cx="4087000" cy="2182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780" name="Google Shape;780;p7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250424" y="4140876"/>
            <a:ext cx="2328083" cy="900300"/>
          </a:xfrm>
          <a:prstGeom prst="rect">
            <a:avLst/>
          </a:prstGeom>
          <a:noFill/>
          <a:ln>
            <a:noFill/>
          </a:ln>
        </p:spPr>
      </p:pic>
      <p:sp>
        <p:nvSpPr>
          <p:cNvPr id="781" name="Google Shape;781;p74"/>
          <p:cNvSpPr txBox="1"/>
          <p:nvPr/>
        </p:nvSpPr>
        <p:spPr>
          <a:xfrm>
            <a:off x="92498" y="1064400"/>
            <a:ext cx="8115000" cy="9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E63213"/>
              </a:buClr>
              <a:buSzPts val="1800"/>
              <a:buFont typeface="Noto Sans Symbols"/>
              <a:buChar char="⮚"/>
            </a:pPr>
            <a:r>
              <a:rPr lang="it" sz="18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The attacker controls </a:t>
            </a:r>
            <a:endParaRPr sz="18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E63213"/>
              </a:buClr>
              <a:buSzPts val="1800"/>
              <a:buFont typeface="Inria Sans"/>
              <a:buChar char="⮚"/>
            </a:pPr>
            <a:r>
              <a:rPr lang="it" sz="18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ReLU activation pattern after layer    can be fixed   </a:t>
            </a:r>
            <a:endParaRPr sz="18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9144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pic>
        <p:nvPicPr>
          <p:cNvPr id="782" name="Google Shape;782;p7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490030" y="1411975"/>
            <a:ext cx="170733" cy="2399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7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Google Shape;788;p75"/>
          <p:cNvSpPr txBox="1"/>
          <p:nvPr>
            <p:ph type="title"/>
          </p:nvPr>
        </p:nvSpPr>
        <p:spPr>
          <a:xfrm>
            <a:off x="457200" y="301865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3300"/>
              <a:buFont typeface="Inria Sans"/>
              <a:buNone/>
            </a:pPr>
            <a:r>
              <a:rPr lang="it"/>
              <a:t>Slicing gradients</a:t>
            </a:r>
            <a:endParaRPr/>
          </a:p>
        </p:txBody>
      </p:sp>
      <p:sp>
        <p:nvSpPr>
          <p:cNvPr id="789" name="Google Shape;789;p75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790" name="Google Shape;790;p75"/>
          <p:cNvSpPr txBox="1"/>
          <p:nvPr/>
        </p:nvSpPr>
        <p:spPr>
          <a:xfrm>
            <a:off x="92498" y="1064400"/>
            <a:ext cx="8115000" cy="9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E63213"/>
              </a:buClr>
              <a:buSzPts val="1800"/>
              <a:buFont typeface="Noto Sans Symbols"/>
              <a:buChar char="⮚"/>
            </a:pPr>
            <a:r>
              <a:rPr lang="it" sz="18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Consider </a:t>
            </a:r>
            <a:r>
              <a:rPr lang="it" sz="18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 two </a:t>
            </a:r>
            <a:r>
              <a:rPr lang="it" sz="18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neurons</a:t>
            </a:r>
            <a:r>
              <a:rPr lang="it" sz="18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 i and i+1 in the attack layer </a:t>
            </a:r>
            <a:endParaRPr sz="18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9144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pic>
        <p:nvPicPr>
          <p:cNvPr id="791" name="Google Shape;791;p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12478" y="1889212"/>
            <a:ext cx="4043821" cy="2309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92" name="Google Shape;792;p7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27775" y="498475"/>
            <a:ext cx="2359025" cy="1259878"/>
          </a:xfrm>
          <a:prstGeom prst="rect">
            <a:avLst/>
          </a:prstGeom>
          <a:noFill/>
          <a:ln>
            <a:noFill/>
          </a:ln>
        </p:spPr>
      </p:pic>
      <p:sp>
        <p:nvSpPr>
          <p:cNvPr id="793" name="Google Shape;793;p75"/>
          <p:cNvSpPr/>
          <p:nvPr/>
        </p:nvSpPr>
        <p:spPr>
          <a:xfrm>
            <a:off x="6610350" y="974725"/>
            <a:ext cx="581100" cy="6381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E6321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ria Sans"/>
              <a:ea typeface="Inria Sans"/>
              <a:cs typeface="Inria Sans"/>
              <a:sym typeface="Inria Sans"/>
            </a:endParaRPr>
          </a:p>
        </p:txBody>
      </p:sp>
      <p:pic>
        <p:nvPicPr>
          <p:cNvPr id="794" name="Google Shape;794;p7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04000" y="2099425"/>
            <a:ext cx="139174" cy="139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95" name="Google Shape;795;p7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43175" y="2571750"/>
            <a:ext cx="139174" cy="139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96" name="Google Shape;796;p7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62075" y="2779975"/>
            <a:ext cx="139174" cy="139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97" name="Google Shape;797;p7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35775" y="3867400"/>
            <a:ext cx="139174" cy="139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98" name="Google Shape;798;p7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97825" y="3728225"/>
            <a:ext cx="139174" cy="139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99" name="Google Shape;799;p7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38600" y="3307100"/>
            <a:ext cx="139174" cy="139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00" name="Google Shape;800;p7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8650" y="2710925"/>
            <a:ext cx="139174" cy="139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01" name="Google Shape;801;p7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14475" y="3256225"/>
            <a:ext cx="139174" cy="139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02" name="Google Shape;802;p7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38150" y="1755775"/>
            <a:ext cx="4043825" cy="28595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40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266" name="Google Shape;266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82807" y="3925718"/>
            <a:ext cx="436565" cy="5767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57267" y="3908500"/>
            <a:ext cx="436565" cy="5767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38207" y="3911561"/>
            <a:ext cx="436565" cy="57675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69" name="Google Shape;269;p40"/>
          <p:cNvCxnSpPr>
            <a:stCxn id="268" idx="0"/>
          </p:cNvCxnSpPr>
          <p:nvPr/>
        </p:nvCxnSpPr>
        <p:spPr>
          <a:xfrm rot="10800000">
            <a:off x="7422789" y="3155261"/>
            <a:ext cx="833700" cy="756300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lg" w="lg" type="triangle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</p:cxnSp>
      <p:cxnSp>
        <p:nvCxnSpPr>
          <p:cNvPr id="270" name="Google Shape;270;p40"/>
          <p:cNvCxnSpPr>
            <a:stCxn id="266" idx="0"/>
          </p:cNvCxnSpPr>
          <p:nvPr/>
        </p:nvCxnSpPr>
        <p:spPr>
          <a:xfrm flipH="1" rot="10800000">
            <a:off x="5501090" y="3142718"/>
            <a:ext cx="854100" cy="783000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lg" w="lg" type="triangle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</p:cxnSp>
      <p:cxnSp>
        <p:nvCxnSpPr>
          <p:cNvPr id="271" name="Google Shape;271;p40"/>
          <p:cNvCxnSpPr>
            <a:stCxn id="267" idx="0"/>
          </p:cNvCxnSpPr>
          <p:nvPr/>
        </p:nvCxnSpPr>
        <p:spPr>
          <a:xfrm flipH="1" rot="10800000">
            <a:off x="6875549" y="3142600"/>
            <a:ext cx="3300" cy="765900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lg" w="lg" type="triangle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</p:cxnSp>
      <p:pic>
        <p:nvPicPr>
          <p:cNvPr id="272" name="Google Shape;272;p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13033" y="1670091"/>
            <a:ext cx="925033" cy="870294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40"/>
          <p:cNvSpPr txBox="1"/>
          <p:nvPr/>
        </p:nvSpPr>
        <p:spPr>
          <a:xfrm>
            <a:off x="362078" y="4642868"/>
            <a:ext cx="79767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Inria Sans"/>
              <a:buNone/>
            </a:pPr>
            <a:r>
              <a:rPr lang="it" sz="9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[1] </a:t>
            </a:r>
            <a:r>
              <a:rPr b="0" i="0" lang="it" sz="9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McMahan, B.; Moore, E.; Ramage, D.; Hampson, S.; and Agüera y Arcas, B. 2017.   Communication-efficient learning of deep networks from decentralized data. In Artificial Intelligence and Statistics,1273–1282. PMLR</a:t>
            </a:r>
            <a:endParaRPr b="0" i="0" sz="9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pic>
        <p:nvPicPr>
          <p:cNvPr id="274" name="Google Shape;274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3372" y="1995003"/>
            <a:ext cx="5375705" cy="57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4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609428" y="2571750"/>
            <a:ext cx="576783" cy="576750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40"/>
          <p:cNvSpPr txBox="1"/>
          <p:nvPr/>
        </p:nvSpPr>
        <p:spPr>
          <a:xfrm>
            <a:off x="112137" y="1137582"/>
            <a:ext cx="6897300" cy="1177200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0" l="0" r="0" t="-4000"/>
            </a:stretch>
          </a:blip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400">
                <a:latin typeface="Calibri"/>
                <a:ea typeface="Calibri"/>
                <a:cs typeface="Calibri"/>
                <a:sym typeface="Calibri"/>
              </a:rPr>
              <a:t> </a:t>
            </a:r>
            <a:endParaRPr sz="1100"/>
          </a:p>
        </p:txBody>
      </p:sp>
      <p:sp>
        <p:nvSpPr>
          <p:cNvPr id="277" name="Google Shape;277;p40"/>
          <p:cNvSpPr txBox="1"/>
          <p:nvPr/>
        </p:nvSpPr>
        <p:spPr>
          <a:xfrm>
            <a:off x="1088500" y="2803000"/>
            <a:ext cx="182100" cy="1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pic>
        <p:nvPicPr>
          <p:cNvPr id="278" name="Google Shape;278;p40" title="{&quot;red&quot;:0,&quot;green&quot;:0,&quot;blue&quot;:0,&quot;origURL&quot;:&quot;https://www.codecogs.com/eqnedit.php?latex=%5Ctheta_%7Bu%7D%5E%7Bt%7D#0&quot;,&quot;size&quot;:27,&quot;width&quot;:652.0629921259841,&quot;height&quot;:158.17322834645668}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577400" y="3424887"/>
            <a:ext cx="171200" cy="2259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40" title="{&quot;red&quot;:0,&quot;green&quot;:0,&quot;blue&quot;:0,&quot;origURL&quot;:&quot;https://www.codecogs.com/eqnedit.php?latex=%5Ctheta%5E%7Bt%2B1%7D%3D%5Csum_%7Bu%20%5Cin%20%5Cmathcal%7BU%7D%7Dp_u%20%5Ctheta_%7Bu%7D%5E%7Bt%7D#0&quot;,&quot;size&quot;:12,&quot;width&quot;:236.85826771653544,&quot;height&quot;:36.826771653543304}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422800" y="2704236"/>
            <a:ext cx="1298124" cy="441325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40"/>
          <p:cNvSpPr txBox="1"/>
          <p:nvPr>
            <p:ph type="title"/>
          </p:nvPr>
        </p:nvSpPr>
        <p:spPr>
          <a:xfrm>
            <a:off x="457200" y="331940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3300"/>
              <a:buFont typeface="Inria Sans"/>
              <a:buNone/>
            </a:pPr>
            <a:r>
              <a:rPr lang="it"/>
              <a:t>Federated Learning (FL)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7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p76"/>
          <p:cNvSpPr txBox="1"/>
          <p:nvPr>
            <p:ph type="title"/>
          </p:nvPr>
        </p:nvSpPr>
        <p:spPr>
          <a:xfrm>
            <a:off x="457200" y="301865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3300"/>
              <a:buFont typeface="Inria Sans"/>
              <a:buNone/>
            </a:pPr>
            <a:r>
              <a:rPr lang="it"/>
              <a:t>Slicing gradients</a:t>
            </a:r>
            <a:endParaRPr/>
          </a:p>
        </p:txBody>
      </p:sp>
      <p:sp>
        <p:nvSpPr>
          <p:cNvPr id="809" name="Google Shape;809;p76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810" name="Google Shape;810;p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12478" y="1889212"/>
            <a:ext cx="4043821" cy="2309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11" name="Google Shape;811;p7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1750" y="1744850"/>
            <a:ext cx="4090730" cy="287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2" name="Google Shape;812;p7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04000" y="2099425"/>
            <a:ext cx="139174" cy="139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13" name="Google Shape;813;p7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43175" y="2571750"/>
            <a:ext cx="139174" cy="139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14" name="Google Shape;814;p7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62075" y="2779975"/>
            <a:ext cx="139174" cy="139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15" name="Google Shape;815;p7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35775" y="3867400"/>
            <a:ext cx="139174" cy="139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16" name="Google Shape;816;p7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97825" y="3728225"/>
            <a:ext cx="139174" cy="139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17" name="Google Shape;817;p7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38600" y="3307100"/>
            <a:ext cx="139174" cy="139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18" name="Google Shape;818;p7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8650" y="2710925"/>
            <a:ext cx="139174" cy="139174"/>
          </a:xfrm>
          <a:prstGeom prst="rect">
            <a:avLst/>
          </a:prstGeom>
          <a:noFill/>
          <a:ln>
            <a:noFill/>
          </a:ln>
        </p:spPr>
      </p:pic>
      <p:sp>
        <p:nvSpPr>
          <p:cNvPr id="819" name="Google Shape;819;p76"/>
          <p:cNvSpPr/>
          <p:nvPr/>
        </p:nvSpPr>
        <p:spPr>
          <a:xfrm>
            <a:off x="7202725" y="3045375"/>
            <a:ext cx="541800" cy="2616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ria Sans"/>
              <a:ea typeface="Inria Sans"/>
              <a:cs typeface="Inria Sans"/>
              <a:sym typeface="Inria Sans"/>
            </a:endParaRPr>
          </a:p>
        </p:txBody>
      </p:sp>
      <p:pic>
        <p:nvPicPr>
          <p:cNvPr id="820" name="Google Shape;820;p7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27775" y="498475"/>
            <a:ext cx="2359025" cy="1259878"/>
          </a:xfrm>
          <a:prstGeom prst="rect">
            <a:avLst/>
          </a:prstGeom>
          <a:noFill/>
          <a:ln>
            <a:noFill/>
          </a:ln>
        </p:spPr>
      </p:pic>
      <p:sp>
        <p:nvSpPr>
          <p:cNvPr id="821" name="Google Shape;821;p76"/>
          <p:cNvSpPr/>
          <p:nvPr/>
        </p:nvSpPr>
        <p:spPr>
          <a:xfrm>
            <a:off x="6610350" y="974725"/>
            <a:ext cx="581100" cy="6381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E6321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ria Sans"/>
              <a:ea typeface="Inria Sans"/>
              <a:cs typeface="Inria Sans"/>
              <a:sym typeface="Inria Sans"/>
            </a:endParaRPr>
          </a:p>
        </p:txBody>
      </p:sp>
      <p:pic>
        <p:nvPicPr>
          <p:cNvPr id="822" name="Google Shape;822;p7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14475" y="3256225"/>
            <a:ext cx="139174" cy="139174"/>
          </a:xfrm>
          <a:prstGeom prst="rect">
            <a:avLst/>
          </a:prstGeom>
          <a:noFill/>
          <a:ln>
            <a:noFill/>
          </a:ln>
        </p:spPr>
      </p:pic>
      <p:sp>
        <p:nvSpPr>
          <p:cNvPr id="823" name="Google Shape;823;p76"/>
          <p:cNvSpPr txBox="1"/>
          <p:nvPr/>
        </p:nvSpPr>
        <p:spPr>
          <a:xfrm>
            <a:off x="92498" y="1064400"/>
            <a:ext cx="8115000" cy="9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E63213"/>
              </a:buClr>
              <a:buSzPts val="1800"/>
              <a:buFont typeface="Noto Sans Symbols"/>
              <a:buChar char="⮚"/>
            </a:pPr>
            <a:r>
              <a:rPr lang="it" sz="18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Consider  two neurons i and i+1 in the attack layer </a:t>
            </a:r>
            <a:endParaRPr sz="18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9144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8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" name="Google Shape;829;p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6125" y="1728625"/>
            <a:ext cx="4096350" cy="2877925"/>
          </a:xfrm>
          <a:prstGeom prst="rect">
            <a:avLst/>
          </a:prstGeom>
          <a:noFill/>
          <a:ln>
            <a:noFill/>
          </a:ln>
        </p:spPr>
      </p:pic>
      <p:sp>
        <p:nvSpPr>
          <p:cNvPr id="830" name="Google Shape;830;p77"/>
          <p:cNvSpPr txBox="1"/>
          <p:nvPr>
            <p:ph type="title"/>
          </p:nvPr>
        </p:nvSpPr>
        <p:spPr>
          <a:xfrm>
            <a:off x="457200" y="301865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3300"/>
              <a:buFont typeface="Inria Sans"/>
              <a:buNone/>
            </a:pPr>
            <a:r>
              <a:rPr lang="it"/>
              <a:t>Slicing gradients</a:t>
            </a:r>
            <a:endParaRPr/>
          </a:p>
        </p:txBody>
      </p:sp>
      <p:sp>
        <p:nvSpPr>
          <p:cNvPr id="831" name="Google Shape;831;p77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832" name="Google Shape;832;p7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12478" y="1889212"/>
            <a:ext cx="4043821" cy="2309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33" name="Google Shape;833;p7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04000" y="2099425"/>
            <a:ext cx="139174" cy="139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34" name="Google Shape;834;p7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43175" y="2571750"/>
            <a:ext cx="139174" cy="139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35" name="Google Shape;835;p7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62075" y="2779975"/>
            <a:ext cx="139174" cy="139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36" name="Google Shape;836;p7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35775" y="3867400"/>
            <a:ext cx="139174" cy="139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37" name="Google Shape;837;p7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97825" y="3728225"/>
            <a:ext cx="139174" cy="139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38" name="Google Shape;838;p7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38600" y="3307100"/>
            <a:ext cx="139174" cy="139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39" name="Google Shape;839;p7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8650" y="2710925"/>
            <a:ext cx="139174" cy="139174"/>
          </a:xfrm>
          <a:prstGeom prst="rect">
            <a:avLst/>
          </a:prstGeom>
          <a:noFill/>
          <a:ln>
            <a:noFill/>
          </a:ln>
        </p:spPr>
      </p:pic>
      <p:sp>
        <p:nvSpPr>
          <p:cNvPr id="840" name="Google Shape;840;p77"/>
          <p:cNvSpPr/>
          <p:nvPr/>
        </p:nvSpPr>
        <p:spPr>
          <a:xfrm>
            <a:off x="5307350" y="3045500"/>
            <a:ext cx="717900" cy="2616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ria Sans"/>
              <a:ea typeface="Inria Sans"/>
              <a:cs typeface="Inria Sans"/>
              <a:sym typeface="Inria Sans"/>
            </a:endParaRPr>
          </a:p>
        </p:txBody>
      </p:sp>
      <p:pic>
        <p:nvPicPr>
          <p:cNvPr id="841" name="Google Shape;841;p7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27775" y="498475"/>
            <a:ext cx="2359025" cy="1259878"/>
          </a:xfrm>
          <a:prstGeom prst="rect">
            <a:avLst/>
          </a:prstGeom>
          <a:noFill/>
          <a:ln>
            <a:noFill/>
          </a:ln>
        </p:spPr>
      </p:pic>
      <p:sp>
        <p:nvSpPr>
          <p:cNvPr id="842" name="Google Shape;842;p77"/>
          <p:cNvSpPr/>
          <p:nvPr/>
        </p:nvSpPr>
        <p:spPr>
          <a:xfrm>
            <a:off x="6610350" y="974725"/>
            <a:ext cx="581100" cy="6381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E6321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ria Sans"/>
              <a:ea typeface="Inria Sans"/>
              <a:cs typeface="Inria Sans"/>
              <a:sym typeface="Inria Sans"/>
            </a:endParaRPr>
          </a:p>
        </p:txBody>
      </p:sp>
      <p:pic>
        <p:nvPicPr>
          <p:cNvPr id="843" name="Google Shape;843;p7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14475" y="3256225"/>
            <a:ext cx="139174" cy="139174"/>
          </a:xfrm>
          <a:prstGeom prst="rect">
            <a:avLst/>
          </a:prstGeom>
          <a:noFill/>
          <a:ln>
            <a:noFill/>
          </a:ln>
        </p:spPr>
      </p:pic>
      <p:sp>
        <p:nvSpPr>
          <p:cNvPr id="844" name="Google Shape;844;p77"/>
          <p:cNvSpPr txBox="1"/>
          <p:nvPr/>
        </p:nvSpPr>
        <p:spPr>
          <a:xfrm>
            <a:off x="92498" y="1064400"/>
            <a:ext cx="8115000" cy="9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E63213"/>
              </a:buClr>
              <a:buSzPts val="1800"/>
              <a:buFont typeface="Noto Sans Symbols"/>
              <a:buChar char="⮚"/>
            </a:pPr>
            <a:r>
              <a:rPr lang="it" sz="18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Consider  two neurons i and i+1 in the attack layer </a:t>
            </a:r>
            <a:endParaRPr sz="18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9144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9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0" name="Google Shape;850;p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0050" y="1719400"/>
            <a:ext cx="4102900" cy="2898389"/>
          </a:xfrm>
          <a:prstGeom prst="rect">
            <a:avLst/>
          </a:prstGeom>
          <a:noFill/>
          <a:ln>
            <a:noFill/>
          </a:ln>
        </p:spPr>
      </p:pic>
      <p:sp>
        <p:nvSpPr>
          <p:cNvPr id="851" name="Google Shape;851;p78"/>
          <p:cNvSpPr txBox="1"/>
          <p:nvPr>
            <p:ph type="title"/>
          </p:nvPr>
        </p:nvSpPr>
        <p:spPr>
          <a:xfrm>
            <a:off x="457200" y="301865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3300"/>
              <a:buFont typeface="Inria Sans"/>
              <a:buNone/>
            </a:pPr>
            <a:r>
              <a:rPr lang="it"/>
              <a:t>Slicing gradients</a:t>
            </a:r>
            <a:endParaRPr/>
          </a:p>
        </p:txBody>
      </p:sp>
      <p:sp>
        <p:nvSpPr>
          <p:cNvPr id="852" name="Google Shape;852;p78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853" name="Google Shape;853;p78"/>
          <p:cNvSpPr txBox="1"/>
          <p:nvPr/>
        </p:nvSpPr>
        <p:spPr>
          <a:xfrm>
            <a:off x="92498" y="1064400"/>
            <a:ext cx="8115000" cy="9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pic>
        <p:nvPicPr>
          <p:cNvPr id="854" name="Google Shape;854;p7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12478" y="1889212"/>
            <a:ext cx="4043821" cy="2309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55" name="Google Shape;855;p7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04000" y="2099425"/>
            <a:ext cx="139174" cy="139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56" name="Google Shape;856;p7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43175" y="2571750"/>
            <a:ext cx="139174" cy="139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57" name="Google Shape;857;p7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62075" y="2779975"/>
            <a:ext cx="139174" cy="139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58" name="Google Shape;858;p7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35775" y="3867400"/>
            <a:ext cx="139174" cy="139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59" name="Google Shape;859;p7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97825" y="3728225"/>
            <a:ext cx="139174" cy="139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60" name="Google Shape;860;p7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38600" y="3307100"/>
            <a:ext cx="139174" cy="139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61" name="Google Shape;861;p7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8650" y="2710925"/>
            <a:ext cx="139174" cy="139174"/>
          </a:xfrm>
          <a:prstGeom prst="rect">
            <a:avLst/>
          </a:prstGeom>
          <a:noFill/>
          <a:ln>
            <a:noFill/>
          </a:ln>
        </p:spPr>
      </p:pic>
      <p:sp>
        <p:nvSpPr>
          <p:cNvPr id="862" name="Google Shape;862;p78"/>
          <p:cNvSpPr/>
          <p:nvPr/>
        </p:nvSpPr>
        <p:spPr>
          <a:xfrm>
            <a:off x="5294050" y="3740643"/>
            <a:ext cx="779400" cy="3927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ria Sans"/>
              <a:ea typeface="Inria Sans"/>
              <a:cs typeface="Inria Sans"/>
              <a:sym typeface="Inria Sans"/>
            </a:endParaRPr>
          </a:p>
        </p:txBody>
      </p:sp>
      <p:pic>
        <p:nvPicPr>
          <p:cNvPr id="863" name="Google Shape;863;p7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27775" y="498475"/>
            <a:ext cx="2359025" cy="1259878"/>
          </a:xfrm>
          <a:prstGeom prst="rect">
            <a:avLst/>
          </a:prstGeom>
          <a:noFill/>
          <a:ln>
            <a:noFill/>
          </a:ln>
        </p:spPr>
      </p:pic>
      <p:sp>
        <p:nvSpPr>
          <p:cNvPr id="864" name="Google Shape;864;p78"/>
          <p:cNvSpPr/>
          <p:nvPr/>
        </p:nvSpPr>
        <p:spPr>
          <a:xfrm>
            <a:off x="6610350" y="974725"/>
            <a:ext cx="581100" cy="6381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E6321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ria Sans"/>
              <a:ea typeface="Inria Sans"/>
              <a:cs typeface="Inria Sans"/>
              <a:sym typeface="Inria Sans"/>
            </a:endParaRPr>
          </a:p>
        </p:txBody>
      </p:sp>
      <p:pic>
        <p:nvPicPr>
          <p:cNvPr id="865" name="Google Shape;865;p7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14475" y="3256225"/>
            <a:ext cx="139174" cy="139174"/>
          </a:xfrm>
          <a:prstGeom prst="rect">
            <a:avLst/>
          </a:prstGeom>
          <a:noFill/>
          <a:ln>
            <a:noFill/>
          </a:ln>
        </p:spPr>
      </p:pic>
      <p:sp>
        <p:nvSpPr>
          <p:cNvPr id="866" name="Google Shape;866;p78"/>
          <p:cNvSpPr txBox="1"/>
          <p:nvPr/>
        </p:nvSpPr>
        <p:spPr>
          <a:xfrm>
            <a:off x="92498" y="1064400"/>
            <a:ext cx="8115000" cy="9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E63213"/>
              </a:buClr>
              <a:buSzPts val="1800"/>
              <a:buFont typeface="Noto Sans Symbols"/>
              <a:buChar char="⮚"/>
            </a:pPr>
            <a:r>
              <a:rPr lang="it" sz="18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R</a:t>
            </a:r>
            <a:r>
              <a:rPr lang="it" sz="18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egions with points are kept</a:t>
            </a:r>
            <a:endParaRPr sz="18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9144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2" name="Google Shape;872;p79"/>
          <p:cNvSpPr txBox="1"/>
          <p:nvPr>
            <p:ph type="title"/>
          </p:nvPr>
        </p:nvSpPr>
        <p:spPr>
          <a:xfrm>
            <a:off x="457200" y="301865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3300"/>
              <a:buFont typeface="Inria Sans"/>
              <a:buNone/>
            </a:pPr>
            <a:r>
              <a:rPr lang="it"/>
              <a:t>Slicing gradients</a:t>
            </a:r>
            <a:endParaRPr/>
          </a:p>
        </p:txBody>
      </p:sp>
      <p:sp>
        <p:nvSpPr>
          <p:cNvPr id="873" name="Google Shape;873;p79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874" name="Google Shape;874;p79"/>
          <p:cNvSpPr txBox="1"/>
          <p:nvPr/>
        </p:nvSpPr>
        <p:spPr>
          <a:xfrm>
            <a:off x="92498" y="1064400"/>
            <a:ext cx="8115000" cy="9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E63213"/>
              </a:buClr>
              <a:buSzPts val="1800"/>
              <a:buFont typeface="Noto Sans Symbols"/>
              <a:buChar char="⮚"/>
            </a:pPr>
            <a:r>
              <a:rPr lang="it" sz="18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Empty regions are detected and discarded</a:t>
            </a:r>
            <a:endParaRPr sz="18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9144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pic>
        <p:nvPicPr>
          <p:cNvPr id="875" name="Google Shape;875;p7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12478" y="1889212"/>
            <a:ext cx="4043821" cy="2309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76" name="Google Shape;876;p7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04000" y="2099425"/>
            <a:ext cx="139174" cy="139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77" name="Google Shape;877;p7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43175" y="2571750"/>
            <a:ext cx="139174" cy="139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78" name="Google Shape;878;p7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35775" y="3867400"/>
            <a:ext cx="139174" cy="139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79" name="Google Shape;879;p7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97825" y="3728225"/>
            <a:ext cx="139174" cy="139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80" name="Google Shape;880;p7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38600" y="3307100"/>
            <a:ext cx="139174" cy="139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81" name="Google Shape;881;p7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8650" y="2710925"/>
            <a:ext cx="139174" cy="139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82" name="Google Shape;882;p79" title="{&quot;red&quot;:0,&quot;green&quot;:0,&quot;blue&quot;:0,&quot;origURL&quot;:&quot;https://www.codecogs.com/eqnedit.php?latex=%3D0#0&quot;,&quot;size&quot;:24,&quot;width&quot;:56.811023622047244,&quot;height&quot;:20.362204724409448}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19408" y="3466340"/>
            <a:ext cx="374525" cy="178525"/>
          </a:xfrm>
          <a:prstGeom prst="rect">
            <a:avLst/>
          </a:prstGeom>
          <a:noFill/>
          <a:ln>
            <a:noFill/>
          </a:ln>
        </p:spPr>
      </p:pic>
      <p:sp>
        <p:nvSpPr>
          <p:cNvPr id="883" name="Google Shape;883;p79"/>
          <p:cNvSpPr/>
          <p:nvPr/>
        </p:nvSpPr>
        <p:spPr>
          <a:xfrm>
            <a:off x="6619400" y="3514450"/>
            <a:ext cx="38400" cy="273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ria Sans"/>
              <a:ea typeface="Inria Sans"/>
              <a:cs typeface="Inria Sans"/>
              <a:sym typeface="Inria Sans"/>
            </a:endParaRPr>
          </a:p>
        </p:txBody>
      </p:sp>
      <p:pic>
        <p:nvPicPr>
          <p:cNvPr id="884" name="Google Shape;884;p7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27775" y="498475"/>
            <a:ext cx="2359025" cy="1259878"/>
          </a:xfrm>
          <a:prstGeom prst="rect">
            <a:avLst/>
          </a:prstGeom>
          <a:noFill/>
          <a:ln>
            <a:noFill/>
          </a:ln>
        </p:spPr>
      </p:pic>
      <p:sp>
        <p:nvSpPr>
          <p:cNvPr id="885" name="Google Shape;885;p79"/>
          <p:cNvSpPr/>
          <p:nvPr/>
        </p:nvSpPr>
        <p:spPr>
          <a:xfrm>
            <a:off x="6610350" y="974725"/>
            <a:ext cx="581100" cy="6381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E6321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ria Sans"/>
              <a:ea typeface="Inria Sans"/>
              <a:cs typeface="Inria Sans"/>
              <a:sym typeface="Inria Sans"/>
            </a:endParaRPr>
          </a:p>
        </p:txBody>
      </p:sp>
      <p:pic>
        <p:nvPicPr>
          <p:cNvPr id="886" name="Google Shape;886;p7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00050" y="1719400"/>
            <a:ext cx="4102900" cy="28983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2" name="Google Shape;892;p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1012" y="2436125"/>
            <a:ext cx="4197613" cy="2382899"/>
          </a:xfrm>
          <a:prstGeom prst="rect">
            <a:avLst/>
          </a:prstGeom>
          <a:noFill/>
          <a:ln>
            <a:noFill/>
          </a:ln>
        </p:spPr>
      </p:pic>
      <p:sp>
        <p:nvSpPr>
          <p:cNvPr id="893" name="Google Shape;893;p80"/>
          <p:cNvSpPr txBox="1"/>
          <p:nvPr>
            <p:ph type="title"/>
          </p:nvPr>
        </p:nvSpPr>
        <p:spPr>
          <a:xfrm>
            <a:off x="457200" y="301865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3300"/>
              <a:buFont typeface="Inria Sans"/>
              <a:buNone/>
            </a:pPr>
            <a:r>
              <a:rPr lang="it"/>
              <a:t>Verify  isolation</a:t>
            </a:r>
            <a:endParaRPr/>
          </a:p>
        </p:txBody>
      </p:sp>
      <p:sp>
        <p:nvSpPr>
          <p:cNvPr id="894" name="Google Shape;894;p80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895" name="Google Shape;895;p80"/>
          <p:cNvSpPr txBox="1"/>
          <p:nvPr/>
        </p:nvSpPr>
        <p:spPr>
          <a:xfrm>
            <a:off x="92500" y="1064400"/>
            <a:ext cx="8469900" cy="9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Noto Sans Symbols"/>
              <a:buChar char="⮚"/>
            </a:pPr>
            <a:r>
              <a:rPr lang="it" sz="18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Consider an interval                   and the corresponding slice  </a:t>
            </a:r>
            <a:endParaRPr sz="18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Inria Sans"/>
              <a:buChar char="⮚"/>
            </a:pPr>
            <a:r>
              <a:rPr lang="it" sz="18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At round t+1, the attacker tests q &gt; 2 bias values in the interval, at positions</a:t>
            </a:r>
            <a:endParaRPr sz="18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                                                                              obtaining slices                           </a:t>
            </a:r>
            <a:endParaRPr sz="18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pic>
        <p:nvPicPr>
          <p:cNvPr id="896" name="Google Shape;896;p8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85600" y="1064400"/>
            <a:ext cx="771525" cy="34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7" name="Google Shape;897;p8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27016" y="1101550"/>
            <a:ext cx="259859" cy="273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8" name="Google Shape;898;p8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07875" y="1652200"/>
            <a:ext cx="3860751" cy="34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9" name="Google Shape;899;p8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553200" y="1645075"/>
            <a:ext cx="1789213" cy="34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0" name="Google Shape;900;p8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976800" y="3011175"/>
            <a:ext cx="139174" cy="139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01" name="Google Shape;901;p8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330125" y="3298175"/>
            <a:ext cx="139174" cy="139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02" name="Google Shape;902;p8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007875" y="3308525"/>
            <a:ext cx="139174" cy="139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03" name="Google Shape;903;p8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9025" y="3789325"/>
            <a:ext cx="139174" cy="139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04" name="Google Shape;904;p8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882375" y="4241975"/>
            <a:ext cx="139174" cy="139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05" name="Google Shape;905;p8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167550" y="2872000"/>
            <a:ext cx="139174" cy="139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06" name="Google Shape;906;p8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502412" y="3242275"/>
            <a:ext cx="139174" cy="139174"/>
          </a:xfrm>
          <a:prstGeom prst="rect">
            <a:avLst/>
          </a:prstGeom>
          <a:noFill/>
          <a:ln>
            <a:noFill/>
          </a:ln>
        </p:spPr>
      </p:pic>
      <p:sp>
        <p:nvSpPr>
          <p:cNvPr id="907" name="Google Shape;907;p80"/>
          <p:cNvSpPr/>
          <p:nvPr/>
        </p:nvSpPr>
        <p:spPr>
          <a:xfrm>
            <a:off x="3243250" y="4735118"/>
            <a:ext cx="924300" cy="211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ria Sans"/>
              <a:ea typeface="Inria Sans"/>
              <a:cs typeface="Inria Sans"/>
              <a:sym typeface="Inria Sans"/>
            </a:endParaRPr>
          </a:p>
        </p:txBody>
      </p:sp>
      <p:sp>
        <p:nvSpPr>
          <p:cNvPr id="908" name="Google Shape;908;p80"/>
          <p:cNvSpPr/>
          <p:nvPr/>
        </p:nvSpPr>
        <p:spPr>
          <a:xfrm>
            <a:off x="3243250" y="4692834"/>
            <a:ext cx="924300" cy="211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ria Sans"/>
              <a:ea typeface="Inria Sans"/>
              <a:cs typeface="Inria Sans"/>
              <a:sym typeface="Inria Sans"/>
            </a:endParaRPr>
          </a:p>
        </p:txBody>
      </p:sp>
      <p:pic>
        <p:nvPicPr>
          <p:cNvPr id="909" name="Google Shape;909;p8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554050" y="4107250"/>
            <a:ext cx="212633" cy="273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4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Google Shape;915;p81"/>
          <p:cNvSpPr txBox="1"/>
          <p:nvPr>
            <p:ph type="title"/>
          </p:nvPr>
        </p:nvSpPr>
        <p:spPr>
          <a:xfrm>
            <a:off x="457200" y="301865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3300"/>
              <a:buFont typeface="Inria Sans"/>
              <a:buNone/>
            </a:pPr>
            <a:r>
              <a:rPr lang="it"/>
              <a:t>Verify  isolation</a:t>
            </a:r>
            <a:endParaRPr/>
          </a:p>
        </p:txBody>
      </p:sp>
      <p:sp>
        <p:nvSpPr>
          <p:cNvPr id="916" name="Google Shape;916;p81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917" name="Google Shape;917;p81"/>
          <p:cNvSpPr txBox="1"/>
          <p:nvPr/>
        </p:nvSpPr>
        <p:spPr>
          <a:xfrm>
            <a:off x="92500" y="1064400"/>
            <a:ext cx="8469900" cy="9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Noto Sans Symbols"/>
              <a:buChar char="⮚"/>
            </a:pPr>
            <a:r>
              <a:rPr lang="it" sz="18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Consider an interval                   and the corresponding slice  </a:t>
            </a:r>
            <a:endParaRPr sz="18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Inria Sans"/>
              <a:buChar char="⮚"/>
            </a:pPr>
            <a:r>
              <a:rPr lang="it" sz="18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At round t+1, the attacker tests q &gt; 2 bias values in the interval, at positions</a:t>
            </a:r>
            <a:endParaRPr sz="18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                                                                              obtaining slices                           </a:t>
            </a:r>
            <a:endParaRPr sz="18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pic>
        <p:nvPicPr>
          <p:cNvPr id="918" name="Google Shape;918;p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85600" y="1064400"/>
            <a:ext cx="771525" cy="34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9" name="Google Shape;919;p8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27016" y="1101550"/>
            <a:ext cx="259859" cy="273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0" name="Google Shape;920;p8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07875" y="1652200"/>
            <a:ext cx="3860751" cy="34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1" name="Google Shape;921;p8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53200" y="1645075"/>
            <a:ext cx="1789213" cy="34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2" name="Google Shape;922;p8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976800" y="3011175"/>
            <a:ext cx="139174" cy="139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23" name="Google Shape;923;p8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330125" y="3298175"/>
            <a:ext cx="139174" cy="139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24" name="Google Shape;924;p8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07875" y="3308525"/>
            <a:ext cx="139174" cy="139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25" name="Google Shape;925;p8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409025" y="3789325"/>
            <a:ext cx="139174" cy="139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26" name="Google Shape;926;p8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882375" y="4241975"/>
            <a:ext cx="139174" cy="139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27" name="Google Shape;927;p8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167550" y="2872000"/>
            <a:ext cx="139174" cy="139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28" name="Google Shape;928;p8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502412" y="3242275"/>
            <a:ext cx="139174" cy="139174"/>
          </a:xfrm>
          <a:prstGeom prst="rect">
            <a:avLst/>
          </a:prstGeom>
          <a:noFill/>
          <a:ln>
            <a:noFill/>
          </a:ln>
        </p:spPr>
      </p:pic>
      <p:sp>
        <p:nvSpPr>
          <p:cNvPr id="929" name="Google Shape;929;p81"/>
          <p:cNvSpPr/>
          <p:nvPr/>
        </p:nvSpPr>
        <p:spPr>
          <a:xfrm>
            <a:off x="3243250" y="4735118"/>
            <a:ext cx="924300" cy="211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ria Sans"/>
              <a:ea typeface="Inria Sans"/>
              <a:cs typeface="Inria Sans"/>
              <a:sym typeface="Inria Sans"/>
            </a:endParaRPr>
          </a:p>
        </p:txBody>
      </p:sp>
      <p:pic>
        <p:nvPicPr>
          <p:cNvPr id="930" name="Google Shape;930;p8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63438" y="2417337"/>
            <a:ext cx="4197613" cy="2232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31" name="Google Shape;931;p8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944301" y="4032950"/>
            <a:ext cx="471094" cy="34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2" name="Google Shape;932;p81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929676" y="4032946"/>
            <a:ext cx="471100" cy="348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933" name="Google Shape;933;p81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724300" y="2331600"/>
            <a:ext cx="212633" cy="273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8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Google Shape;939;p82"/>
          <p:cNvSpPr txBox="1"/>
          <p:nvPr>
            <p:ph type="title"/>
          </p:nvPr>
        </p:nvSpPr>
        <p:spPr>
          <a:xfrm>
            <a:off x="457200" y="301865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3300"/>
              <a:buFont typeface="Inria Sans"/>
              <a:buNone/>
            </a:pPr>
            <a:r>
              <a:rPr lang="it"/>
              <a:t>Verify  isolation</a:t>
            </a:r>
            <a:endParaRPr/>
          </a:p>
        </p:txBody>
      </p:sp>
      <p:sp>
        <p:nvSpPr>
          <p:cNvPr id="940" name="Google Shape;940;p82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941" name="Google Shape;941;p82"/>
          <p:cNvSpPr txBox="1"/>
          <p:nvPr/>
        </p:nvSpPr>
        <p:spPr>
          <a:xfrm>
            <a:off x="92500" y="1064400"/>
            <a:ext cx="8469900" cy="9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Noto Sans Symbols"/>
              <a:buChar char="⮚"/>
            </a:pPr>
            <a:r>
              <a:rPr lang="it" sz="18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Consider an interval                   and the corresponding slice  </a:t>
            </a:r>
            <a:endParaRPr sz="18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Inria Sans"/>
              <a:buChar char="⮚"/>
            </a:pPr>
            <a:r>
              <a:rPr lang="it" sz="18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At round t+1, the attacker tests q &gt; 2 bias values in the interval, at positions</a:t>
            </a:r>
            <a:endParaRPr sz="18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                                                                              obtaining slices                           </a:t>
            </a:r>
            <a:endParaRPr sz="18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pic>
        <p:nvPicPr>
          <p:cNvPr id="942" name="Google Shape;942;p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85600" y="1064400"/>
            <a:ext cx="771525" cy="34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3" name="Google Shape;943;p8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27016" y="1101550"/>
            <a:ext cx="259859" cy="273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4" name="Google Shape;944;p8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07875" y="1652200"/>
            <a:ext cx="3860751" cy="34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5" name="Google Shape;945;p8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53200" y="1645075"/>
            <a:ext cx="1789213" cy="34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6" name="Google Shape;946;p8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976800" y="3011175"/>
            <a:ext cx="139174" cy="139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47" name="Google Shape;947;p8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330125" y="3298175"/>
            <a:ext cx="139174" cy="139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48" name="Google Shape;948;p8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07875" y="3308525"/>
            <a:ext cx="139174" cy="139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49" name="Google Shape;949;p8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409025" y="3789325"/>
            <a:ext cx="139174" cy="139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50" name="Google Shape;950;p8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882375" y="4241975"/>
            <a:ext cx="139174" cy="139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51" name="Google Shape;951;p8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167550" y="2872000"/>
            <a:ext cx="139174" cy="139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52" name="Google Shape;952;p8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502412" y="3242275"/>
            <a:ext cx="139174" cy="139174"/>
          </a:xfrm>
          <a:prstGeom prst="rect">
            <a:avLst/>
          </a:prstGeom>
          <a:noFill/>
          <a:ln>
            <a:noFill/>
          </a:ln>
        </p:spPr>
      </p:pic>
      <p:sp>
        <p:nvSpPr>
          <p:cNvPr id="953" name="Google Shape;953;p82"/>
          <p:cNvSpPr/>
          <p:nvPr/>
        </p:nvSpPr>
        <p:spPr>
          <a:xfrm>
            <a:off x="3243250" y="4735118"/>
            <a:ext cx="924300" cy="211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ria Sans"/>
              <a:ea typeface="Inria Sans"/>
              <a:cs typeface="Inria Sans"/>
              <a:sym typeface="Inria Sans"/>
            </a:endParaRPr>
          </a:p>
        </p:txBody>
      </p:sp>
      <p:pic>
        <p:nvPicPr>
          <p:cNvPr id="954" name="Google Shape;954;p8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63438" y="2417337"/>
            <a:ext cx="4197613" cy="2232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55" name="Google Shape;955;p8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944301" y="4032950"/>
            <a:ext cx="471094" cy="34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6" name="Google Shape;956;p8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929676" y="4032946"/>
            <a:ext cx="471100" cy="348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957" name="Google Shape;957;p8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724300" y="2331600"/>
            <a:ext cx="212633" cy="273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8" name="Google Shape;958;p82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958926" y="2173725"/>
            <a:ext cx="3978149" cy="24131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3" name="Shape 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4" name="Google Shape;964;p83"/>
          <p:cNvSpPr txBox="1"/>
          <p:nvPr>
            <p:ph type="title"/>
          </p:nvPr>
        </p:nvSpPr>
        <p:spPr>
          <a:xfrm>
            <a:off x="457200" y="301865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3300"/>
              <a:buFont typeface="Inria Sans"/>
              <a:buNone/>
            </a:pPr>
            <a:r>
              <a:rPr lang="it"/>
              <a:t>Reconstruct the input</a:t>
            </a:r>
            <a:endParaRPr/>
          </a:p>
        </p:txBody>
      </p:sp>
      <p:sp>
        <p:nvSpPr>
          <p:cNvPr id="965" name="Google Shape;965;p83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966" name="Google Shape;966;p83"/>
          <p:cNvSpPr/>
          <p:nvPr/>
        </p:nvSpPr>
        <p:spPr>
          <a:xfrm>
            <a:off x="3243250" y="4735118"/>
            <a:ext cx="924300" cy="211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ria Sans"/>
              <a:ea typeface="Inria Sans"/>
              <a:cs typeface="Inria Sans"/>
              <a:sym typeface="Inria Sans"/>
            </a:endParaRPr>
          </a:p>
        </p:txBody>
      </p:sp>
      <p:pic>
        <p:nvPicPr>
          <p:cNvPr id="967" name="Google Shape;967;p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50100" y="1543051"/>
            <a:ext cx="1090225" cy="532775"/>
          </a:xfrm>
          <a:prstGeom prst="rect">
            <a:avLst/>
          </a:prstGeom>
          <a:noFill/>
          <a:ln>
            <a:noFill/>
          </a:ln>
        </p:spPr>
      </p:pic>
      <p:sp>
        <p:nvSpPr>
          <p:cNvPr id="968" name="Google Shape;968;p83"/>
          <p:cNvSpPr txBox="1"/>
          <p:nvPr/>
        </p:nvSpPr>
        <p:spPr>
          <a:xfrm>
            <a:off x="457200" y="1001850"/>
            <a:ext cx="80676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Noto Sans Symbols"/>
              <a:buChar char="⮚"/>
            </a:pPr>
            <a:r>
              <a:rPr lang="it" sz="18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When a single sample is isolated we get:</a:t>
            </a:r>
            <a:endParaRPr sz="18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Noto Sans Symbols"/>
              <a:buChar char="⮚"/>
            </a:pPr>
            <a:r>
              <a:rPr lang="it" sz="18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And we can compute                                 to finally recover:</a:t>
            </a:r>
            <a:endParaRPr/>
          </a:p>
        </p:txBody>
      </p:sp>
      <p:pic>
        <p:nvPicPr>
          <p:cNvPr id="969" name="Google Shape;969;p83"/>
          <p:cNvPicPr preferRelativeResize="0"/>
          <p:nvPr/>
        </p:nvPicPr>
        <p:blipFill rotWithShape="1">
          <a:blip r:embed="rId4">
            <a:alphaModFix/>
          </a:blip>
          <a:srcRect b="0" l="0" r="-16401" t="-16401"/>
          <a:stretch/>
        </p:blipFill>
        <p:spPr>
          <a:xfrm>
            <a:off x="3564115" y="1961928"/>
            <a:ext cx="1780250" cy="620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0" name="Google Shape;970;p8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50100" y="2642000"/>
            <a:ext cx="1822200" cy="325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5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" name="Google Shape;976;p84"/>
          <p:cNvSpPr txBox="1"/>
          <p:nvPr>
            <p:ph type="title"/>
          </p:nvPr>
        </p:nvSpPr>
        <p:spPr>
          <a:xfrm>
            <a:off x="457200" y="301865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3300"/>
              <a:buFont typeface="Inria Sans"/>
              <a:buNone/>
            </a:pPr>
            <a:r>
              <a:rPr lang="it"/>
              <a:t>VGIA Example</a:t>
            </a:r>
            <a:endParaRPr/>
          </a:p>
        </p:txBody>
      </p:sp>
      <p:sp>
        <p:nvSpPr>
          <p:cNvPr id="977" name="Google Shape;977;p84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978" name="Google Shape;978;p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6150" y="1470024"/>
            <a:ext cx="4044176" cy="3097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79" name="Google Shape;979;p8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63726" y="1311665"/>
            <a:ext cx="3269687" cy="33031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85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986" name="Google Shape;986;p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6150" y="1470024"/>
            <a:ext cx="4044176" cy="3097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87" name="Google Shape;987;p8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92301" y="1311665"/>
            <a:ext cx="3269687" cy="3303197"/>
          </a:xfrm>
          <a:prstGeom prst="rect">
            <a:avLst/>
          </a:prstGeom>
          <a:noFill/>
          <a:ln>
            <a:noFill/>
          </a:ln>
        </p:spPr>
      </p:pic>
      <p:sp>
        <p:nvSpPr>
          <p:cNvPr id="988" name="Google Shape;988;p85"/>
          <p:cNvSpPr txBox="1"/>
          <p:nvPr>
            <p:ph type="title"/>
          </p:nvPr>
        </p:nvSpPr>
        <p:spPr>
          <a:xfrm>
            <a:off x="457200" y="301865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3300"/>
              <a:buFont typeface="Inria Sans"/>
              <a:buNone/>
            </a:pPr>
            <a:r>
              <a:rPr lang="it"/>
              <a:t>VGIA Example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41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287" name="Google Shape;287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82807" y="3925718"/>
            <a:ext cx="436565" cy="5767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57267" y="3908500"/>
            <a:ext cx="436565" cy="5767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38207" y="3911561"/>
            <a:ext cx="436565" cy="57675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90" name="Google Shape;290;p41"/>
          <p:cNvCxnSpPr>
            <a:stCxn id="289" idx="0"/>
          </p:cNvCxnSpPr>
          <p:nvPr/>
        </p:nvCxnSpPr>
        <p:spPr>
          <a:xfrm rot="10800000">
            <a:off x="7422789" y="3155261"/>
            <a:ext cx="833700" cy="756300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lg" w="lg" type="triangle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</p:cxnSp>
      <p:cxnSp>
        <p:nvCxnSpPr>
          <p:cNvPr id="291" name="Google Shape;291;p41"/>
          <p:cNvCxnSpPr>
            <a:stCxn id="287" idx="0"/>
          </p:cNvCxnSpPr>
          <p:nvPr/>
        </p:nvCxnSpPr>
        <p:spPr>
          <a:xfrm flipH="1" rot="10800000">
            <a:off x="5501090" y="3142718"/>
            <a:ext cx="854100" cy="783000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lg" w="lg" type="triangle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</p:cxnSp>
      <p:cxnSp>
        <p:nvCxnSpPr>
          <p:cNvPr id="292" name="Google Shape;292;p41"/>
          <p:cNvCxnSpPr>
            <a:stCxn id="288" idx="0"/>
          </p:cNvCxnSpPr>
          <p:nvPr/>
        </p:nvCxnSpPr>
        <p:spPr>
          <a:xfrm flipH="1" rot="10800000">
            <a:off x="6875549" y="3142600"/>
            <a:ext cx="3300" cy="765900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lg" w="lg" type="triangle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</p:cxnSp>
      <p:pic>
        <p:nvPicPr>
          <p:cNvPr id="293" name="Google Shape;293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13033" y="1670091"/>
            <a:ext cx="925033" cy="870294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41"/>
          <p:cNvSpPr txBox="1"/>
          <p:nvPr/>
        </p:nvSpPr>
        <p:spPr>
          <a:xfrm>
            <a:off x="362078" y="4642868"/>
            <a:ext cx="79767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Inria Sans"/>
              <a:buNone/>
            </a:pPr>
            <a:r>
              <a:rPr lang="it" sz="9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[1] </a:t>
            </a:r>
            <a:r>
              <a:rPr b="0" i="0" lang="it" sz="9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McMahan, B.; Moore, E.; Ramage, D.; Hampson, S.; and Agüera y Arcas, B. 2017.   Communication-efficient learning of deep networks from decentralized data. In Artificial Intelligence and Statistics,1273–1282. PMLR</a:t>
            </a:r>
            <a:endParaRPr b="0" i="0" sz="9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pic>
        <p:nvPicPr>
          <p:cNvPr id="295" name="Google Shape;295;p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3372" y="1995003"/>
            <a:ext cx="5375705" cy="57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609428" y="2571750"/>
            <a:ext cx="576783" cy="576750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41"/>
          <p:cNvSpPr txBox="1"/>
          <p:nvPr/>
        </p:nvSpPr>
        <p:spPr>
          <a:xfrm>
            <a:off x="112137" y="1137582"/>
            <a:ext cx="6897300" cy="1177200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0" l="0" r="0" t="-4000"/>
            </a:stretch>
          </a:blip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400">
                <a:latin typeface="Calibri"/>
                <a:ea typeface="Calibri"/>
                <a:cs typeface="Calibri"/>
                <a:sym typeface="Calibri"/>
              </a:rPr>
              <a:t> </a:t>
            </a:r>
            <a:endParaRPr sz="1100"/>
          </a:p>
        </p:txBody>
      </p:sp>
      <p:sp>
        <p:nvSpPr>
          <p:cNvPr id="298" name="Google Shape;298;p41"/>
          <p:cNvSpPr txBox="1"/>
          <p:nvPr/>
        </p:nvSpPr>
        <p:spPr>
          <a:xfrm>
            <a:off x="1088500" y="2803000"/>
            <a:ext cx="182100" cy="1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sp>
        <p:nvSpPr>
          <p:cNvPr id="299" name="Google Shape;299;p41"/>
          <p:cNvSpPr txBox="1"/>
          <p:nvPr/>
        </p:nvSpPr>
        <p:spPr>
          <a:xfrm>
            <a:off x="531400" y="3107050"/>
            <a:ext cx="4533600" cy="8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2000">
                <a:solidFill>
                  <a:srgbClr val="FF0000"/>
                </a:solidFill>
                <a:latin typeface="Inria Sans"/>
                <a:ea typeface="Inria Sans"/>
                <a:cs typeface="Inria Sans"/>
                <a:sym typeface="Inria Sans"/>
              </a:rPr>
              <a:t>Updates </a:t>
            </a:r>
            <a:r>
              <a:rPr lang="it" sz="2000">
                <a:solidFill>
                  <a:srgbClr val="E63312"/>
                </a:solidFill>
                <a:latin typeface="Inria Sans"/>
                <a:ea typeface="Inria Sans"/>
                <a:cs typeface="Inria Sans"/>
                <a:sym typeface="Inria Sans"/>
              </a:rPr>
              <a:t>                </a:t>
            </a:r>
            <a:r>
              <a:rPr lang="it" sz="2000">
                <a:solidFill>
                  <a:srgbClr val="FF0000"/>
                </a:solidFill>
                <a:latin typeface="Inria Sans"/>
                <a:ea typeface="Inria Sans"/>
                <a:cs typeface="Inria Sans"/>
                <a:sym typeface="Inria Sans"/>
              </a:rPr>
              <a:t>contain information</a:t>
            </a:r>
            <a:endParaRPr sz="2000">
              <a:solidFill>
                <a:srgbClr val="FF0000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pic>
        <p:nvPicPr>
          <p:cNvPr id="300" name="Google Shape;300;p41" title="{&quot;red&quot;:230,&quot;green&quot;:51,&quot;blue&quot;:18,&quot;origURL&quot;:&quot;https://www.codecogs.com/eqnedit.php?latex=%5Ctheta%5Et%20-%20%5Ctheta_%7Bu%7D%5E%7Bt%7D#0&quot;,&quot;size&quot;:20,&quot;width&quot;:356.9763779527559,&quot;height&quot;:67.84251968503936}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594200" y="3198000"/>
            <a:ext cx="802005" cy="30670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41" title="{&quot;red&quot;:0,&quot;green&quot;:0,&quot;blue&quot;:0,&quot;origURL&quot;:&quot;https://www.codecogs.com/eqnedit.php?latex=%5Ctheta_%7Bu%7D%5E%7Bt%7D#0&quot;,&quot;size&quot;:27,&quot;width&quot;:652.0629921259841,&quot;height&quot;:158.17322834645668}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577400" y="3424887"/>
            <a:ext cx="171200" cy="2259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41" title="{&quot;red&quot;:0,&quot;green&quot;:0,&quot;blue&quot;:0,&quot;origURL&quot;:&quot;https://www.codecogs.com/eqnedit.php?latex=%5Ctheta%5E%7Bt%2B1%7D%3D%5Csum_%7Bu%20%5Cin%20%5Cmathcal%7BU%7D%7Dp_u%20%5Ctheta_%7Bu%7D%5E%7Bt%7D#0&quot;,&quot;size&quot;:12,&quot;width&quot;:236.85826771653544,&quot;height&quot;:36.826771653543304}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422800" y="2704236"/>
            <a:ext cx="1298124" cy="441325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41"/>
          <p:cNvSpPr txBox="1"/>
          <p:nvPr>
            <p:ph type="title"/>
          </p:nvPr>
        </p:nvSpPr>
        <p:spPr>
          <a:xfrm>
            <a:off x="457200" y="331940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3300"/>
              <a:buFont typeface="Inria Sans"/>
              <a:buNone/>
            </a:pPr>
            <a:r>
              <a:rPr lang="it"/>
              <a:t>Federated Learning (FL)</a:t>
            </a: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3" name="Shape 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4" name="Google Shape;994;p86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995" name="Google Shape;995;p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6150" y="1470024"/>
            <a:ext cx="4044176" cy="3097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96" name="Google Shape;996;p8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73251" y="1311665"/>
            <a:ext cx="3269687" cy="3303197"/>
          </a:xfrm>
          <a:prstGeom prst="rect">
            <a:avLst/>
          </a:prstGeom>
          <a:noFill/>
          <a:ln>
            <a:noFill/>
          </a:ln>
        </p:spPr>
      </p:pic>
      <p:sp>
        <p:nvSpPr>
          <p:cNvPr id="997" name="Google Shape;997;p86"/>
          <p:cNvSpPr txBox="1"/>
          <p:nvPr>
            <p:ph type="title"/>
          </p:nvPr>
        </p:nvSpPr>
        <p:spPr>
          <a:xfrm>
            <a:off x="457200" y="301865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3300"/>
              <a:buFont typeface="Inria Sans"/>
              <a:buNone/>
            </a:pPr>
            <a:r>
              <a:rPr lang="it"/>
              <a:t>VGIA Example</a:t>
            </a:r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2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p87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1004" name="Google Shape;1004;p8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6150" y="1470024"/>
            <a:ext cx="4044176" cy="3097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5" name="Google Shape;1005;p8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63726" y="1311665"/>
            <a:ext cx="3269687" cy="3303197"/>
          </a:xfrm>
          <a:prstGeom prst="rect">
            <a:avLst/>
          </a:prstGeom>
          <a:noFill/>
          <a:ln>
            <a:noFill/>
          </a:ln>
        </p:spPr>
      </p:pic>
      <p:sp>
        <p:nvSpPr>
          <p:cNvPr id="1006" name="Google Shape;1006;p87"/>
          <p:cNvSpPr txBox="1"/>
          <p:nvPr>
            <p:ph type="title"/>
          </p:nvPr>
        </p:nvSpPr>
        <p:spPr>
          <a:xfrm>
            <a:off x="457200" y="301865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3300"/>
              <a:buFont typeface="Inria Sans"/>
              <a:buNone/>
            </a:pPr>
            <a:r>
              <a:rPr lang="it"/>
              <a:t>VGIA Example</a:t>
            </a:r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1" name="Shape 1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2" name="Google Shape;1012;p88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1013" name="Google Shape;1013;p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6150" y="1470024"/>
            <a:ext cx="4044176" cy="3097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4" name="Google Shape;1014;p8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63726" y="1311665"/>
            <a:ext cx="3269687" cy="3303197"/>
          </a:xfrm>
          <a:prstGeom prst="rect">
            <a:avLst/>
          </a:prstGeom>
          <a:noFill/>
          <a:ln>
            <a:noFill/>
          </a:ln>
        </p:spPr>
      </p:pic>
      <p:sp>
        <p:nvSpPr>
          <p:cNvPr id="1015" name="Google Shape;1015;p88"/>
          <p:cNvSpPr txBox="1"/>
          <p:nvPr>
            <p:ph type="title"/>
          </p:nvPr>
        </p:nvSpPr>
        <p:spPr>
          <a:xfrm>
            <a:off x="457200" y="301865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3300"/>
              <a:buFont typeface="Inria Sans"/>
              <a:buNone/>
            </a:pPr>
            <a:r>
              <a:rPr lang="it"/>
              <a:t>VGIA Example</a:t>
            </a:r>
            <a:endParaRPr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0" name="Shape 1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Google Shape;1021;p89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1022" name="Google Shape;1022;p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6150" y="1470024"/>
            <a:ext cx="4044176" cy="3097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3" name="Google Shape;1023;p8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73251" y="1311665"/>
            <a:ext cx="3269687" cy="3303197"/>
          </a:xfrm>
          <a:prstGeom prst="rect">
            <a:avLst/>
          </a:prstGeom>
          <a:noFill/>
          <a:ln>
            <a:noFill/>
          </a:ln>
        </p:spPr>
      </p:pic>
      <p:sp>
        <p:nvSpPr>
          <p:cNvPr id="1024" name="Google Shape;1024;p89"/>
          <p:cNvSpPr txBox="1"/>
          <p:nvPr>
            <p:ph type="title"/>
          </p:nvPr>
        </p:nvSpPr>
        <p:spPr>
          <a:xfrm>
            <a:off x="457200" y="301865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3300"/>
              <a:buFont typeface="Inria Sans"/>
              <a:buNone/>
            </a:pPr>
            <a:r>
              <a:rPr lang="it"/>
              <a:t>VGIA Example</a:t>
            </a:r>
            <a:endParaRPr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9" name="Shape 1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Google Shape;1030;p90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1031" name="Google Shape;1031;p9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6150" y="1470024"/>
            <a:ext cx="4044176" cy="3097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2" name="Google Shape;1032;p9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63726" y="1311665"/>
            <a:ext cx="3269687" cy="3303197"/>
          </a:xfrm>
          <a:prstGeom prst="rect">
            <a:avLst/>
          </a:prstGeom>
          <a:noFill/>
          <a:ln>
            <a:noFill/>
          </a:ln>
        </p:spPr>
      </p:pic>
      <p:sp>
        <p:nvSpPr>
          <p:cNvPr id="1033" name="Google Shape;1033;p90"/>
          <p:cNvSpPr txBox="1"/>
          <p:nvPr>
            <p:ph type="title"/>
          </p:nvPr>
        </p:nvSpPr>
        <p:spPr>
          <a:xfrm>
            <a:off x="457200" y="301865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3300"/>
              <a:buFont typeface="Inria Sans"/>
              <a:buNone/>
            </a:pPr>
            <a:r>
              <a:rPr lang="it"/>
              <a:t>VGIA Example</a:t>
            </a:r>
            <a:endParaRPr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8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Google Shape;1039;p91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1040" name="Google Shape;1040;p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6150" y="1470024"/>
            <a:ext cx="4044176" cy="3097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1" name="Google Shape;1041;p9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63726" y="1311665"/>
            <a:ext cx="3269687" cy="3303197"/>
          </a:xfrm>
          <a:prstGeom prst="rect">
            <a:avLst/>
          </a:prstGeom>
          <a:noFill/>
          <a:ln>
            <a:noFill/>
          </a:ln>
        </p:spPr>
      </p:pic>
      <p:sp>
        <p:nvSpPr>
          <p:cNvPr id="1042" name="Google Shape;1042;p91"/>
          <p:cNvSpPr txBox="1"/>
          <p:nvPr>
            <p:ph type="title"/>
          </p:nvPr>
        </p:nvSpPr>
        <p:spPr>
          <a:xfrm>
            <a:off x="457200" y="301865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3300"/>
              <a:buFont typeface="Inria Sans"/>
              <a:buNone/>
            </a:pPr>
            <a:r>
              <a:rPr lang="it"/>
              <a:t>VGIA Example</a:t>
            </a:r>
            <a:endParaRPr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7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8" name="Google Shape;1048;p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32675" y="641350"/>
            <a:ext cx="4054125" cy="4325950"/>
          </a:xfrm>
          <a:prstGeom prst="rect">
            <a:avLst/>
          </a:prstGeom>
          <a:noFill/>
          <a:ln>
            <a:noFill/>
          </a:ln>
        </p:spPr>
      </p:pic>
      <p:sp>
        <p:nvSpPr>
          <p:cNvPr id="1049" name="Google Shape;1049;p92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1050" name="Google Shape;1050;p92"/>
          <p:cNvSpPr txBox="1"/>
          <p:nvPr/>
        </p:nvSpPr>
        <p:spPr>
          <a:xfrm>
            <a:off x="171875" y="1073925"/>
            <a:ext cx="4724100" cy="9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E63213"/>
              </a:buClr>
              <a:buSzPts val="1800"/>
              <a:buFont typeface="Noto Sans Symbols"/>
              <a:buChar char="⮚"/>
            </a:pPr>
            <a:r>
              <a:rPr lang="it" sz="18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VGIA correctly isolates all the samples</a:t>
            </a:r>
            <a:endParaRPr sz="18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E63213"/>
              </a:buClr>
              <a:buSzPts val="1800"/>
              <a:buFont typeface="Inria Sans"/>
              <a:buChar char="⮚"/>
            </a:pPr>
            <a:r>
              <a:rPr lang="it" sz="18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VGIA stops after verification</a:t>
            </a:r>
            <a:endParaRPr sz="1100"/>
          </a:p>
        </p:txBody>
      </p:sp>
      <p:sp>
        <p:nvSpPr>
          <p:cNvPr id="1051" name="Google Shape;1051;p92"/>
          <p:cNvSpPr txBox="1"/>
          <p:nvPr/>
        </p:nvSpPr>
        <p:spPr>
          <a:xfrm>
            <a:off x="7305675" y="301875"/>
            <a:ext cx="971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VGIA</a:t>
            </a:r>
            <a:endParaRPr/>
          </a:p>
        </p:txBody>
      </p:sp>
      <p:sp>
        <p:nvSpPr>
          <p:cNvPr id="1052" name="Google Shape;1052;p92"/>
          <p:cNvSpPr txBox="1"/>
          <p:nvPr/>
        </p:nvSpPr>
        <p:spPr>
          <a:xfrm>
            <a:off x="5200650" y="311400"/>
            <a:ext cx="828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CTP</a:t>
            </a:r>
            <a:endParaRPr/>
          </a:p>
        </p:txBody>
      </p:sp>
      <p:sp>
        <p:nvSpPr>
          <p:cNvPr id="1053" name="Google Shape;1053;p92"/>
          <p:cNvSpPr txBox="1"/>
          <p:nvPr>
            <p:ph type="title"/>
          </p:nvPr>
        </p:nvSpPr>
        <p:spPr>
          <a:xfrm>
            <a:off x="457200" y="301865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3300"/>
              <a:buFont typeface="Inria Sans"/>
              <a:buNone/>
            </a:pPr>
            <a:r>
              <a:rPr lang="it"/>
              <a:t>VGIA vs CTP</a:t>
            </a:r>
            <a:endParaRPr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8" name="Shape 1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9" name="Google Shape;1059;p93"/>
          <p:cNvSpPr txBox="1"/>
          <p:nvPr>
            <p:ph type="title"/>
          </p:nvPr>
        </p:nvSpPr>
        <p:spPr>
          <a:xfrm>
            <a:off x="457200" y="301865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3300"/>
              <a:buFont typeface="Inria Sans"/>
              <a:buNone/>
            </a:pPr>
            <a:r>
              <a:rPr lang="it"/>
              <a:t>Experimental Results</a:t>
            </a:r>
            <a:endParaRPr/>
          </a:p>
        </p:txBody>
      </p:sp>
      <p:sp>
        <p:nvSpPr>
          <p:cNvPr id="1060" name="Google Shape;1060;p93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1061" name="Google Shape;1061;p93"/>
          <p:cNvSpPr/>
          <p:nvPr/>
        </p:nvSpPr>
        <p:spPr>
          <a:xfrm>
            <a:off x="3243250" y="4735118"/>
            <a:ext cx="924300" cy="211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ria Sans"/>
              <a:ea typeface="Inria Sans"/>
              <a:cs typeface="Inria Sans"/>
              <a:sym typeface="Inria Sans"/>
            </a:endParaRPr>
          </a:p>
        </p:txBody>
      </p:sp>
      <p:pic>
        <p:nvPicPr>
          <p:cNvPr id="1062" name="Google Shape;1062;p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2202557"/>
            <a:ext cx="8638676" cy="2092925"/>
          </a:xfrm>
          <a:prstGeom prst="rect">
            <a:avLst/>
          </a:prstGeom>
          <a:noFill/>
          <a:ln>
            <a:noFill/>
          </a:ln>
        </p:spPr>
      </p:pic>
      <p:sp>
        <p:nvSpPr>
          <p:cNvPr id="1063" name="Google Shape;1063;p93"/>
          <p:cNvSpPr txBox="1"/>
          <p:nvPr/>
        </p:nvSpPr>
        <p:spPr>
          <a:xfrm>
            <a:off x="529675" y="962850"/>
            <a:ext cx="51984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E63213"/>
              </a:buClr>
              <a:buSzPts val="1800"/>
              <a:buFont typeface="Noto Sans Symbols"/>
              <a:buChar char="⮚"/>
            </a:pPr>
            <a:r>
              <a:rPr lang="it" sz="18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Tested on Acs Income dataset</a:t>
            </a:r>
            <a:endParaRPr sz="18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E63213"/>
              </a:buClr>
              <a:buSzPts val="1800"/>
              <a:buFont typeface="Inria Sans"/>
              <a:buChar char="⮚"/>
            </a:pPr>
            <a:r>
              <a:rPr lang="it" sz="18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Results on FedSGD for B=2048</a:t>
            </a:r>
            <a:endParaRPr sz="18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E63213"/>
              </a:buClr>
              <a:buSzPts val="1800"/>
              <a:buFont typeface="Inria Sans"/>
              <a:buChar char="⮚"/>
            </a:pPr>
            <a:r>
              <a:rPr lang="it" sz="18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Compared with CTP</a:t>
            </a:r>
            <a:endParaRPr sz="18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8" name="Shape 10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9" name="Google Shape;1069;p94"/>
          <p:cNvSpPr txBox="1"/>
          <p:nvPr>
            <p:ph type="title"/>
          </p:nvPr>
        </p:nvSpPr>
        <p:spPr>
          <a:xfrm>
            <a:off x="457200" y="301865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3300"/>
              <a:buFont typeface="Inria Sans"/>
              <a:buNone/>
            </a:pPr>
            <a:r>
              <a:rPr lang="it"/>
              <a:t>Experimental Results</a:t>
            </a:r>
            <a:endParaRPr/>
          </a:p>
        </p:txBody>
      </p:sp>
      <p:sp>
        <p:nvSpPr>
          <p:cNvPr id="1070" name="Google Shape;1070;p94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1071" name="Google Shape;1071;p94"/>
          <p:cNvSpPr/>
          <p:nvPr/>
        </p:nvSpPr>
        <p:spPr>
          <a:xfrm>
            <a:off x="3243250" y="4735118"/>
            <a:ext cx="924300" cy="211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ria Sans"/>
              <a:ea typeface="Inria Sans"/>
              <a:cs typeface="Inria Sans"/>
              <a:sym typeface="Inria Sans"/>
            </a:endParaRPr>
          </a:p>
        </p:txBody>
      </p:sp>
      <p:sp>
        <p:nvSpPr>
          <p:cNvPr id="1072" name="Google Shape;1072;p94"/>
          <p:cNvSpPr txBox="1"/>
          <p:nvPr/>
        </p:nvSpPr>
        <p:spPr>
          <a:xfrm>
            <a:off x="529675" y="962850"/>
            <a:ext cx="73284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E63213"/>
              </a:buClr>
              <a:buSzPts val="1800"/>
              <a:buFont typeface="Inria Sans"/>
              <a:buChar char="⮚"/>
            </a:pPr>
            <a:r>
              <a:rPr lang="it" sz="18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The attack can be extended to classification</a:t>
            </a:r>
            <a:endParaRPr sz="18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E63213"/>
              </a:buClr>
              <a:buSzPts val="1800"/>
              <a:buFont typeface="Inria Sans"/>
              <a:buChar char="⮚"/>
            </a:pPr>
            <a:r>
              <a:rPr lang="it" sz="18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Results on CIFAR 10</a:t>
            </a:r>
            <a:endParaRPr sz="18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pic>
        <p:nvPicPr>
          <p:cNvPr id="1073" name="Google Shape;1073;p9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9675" y="1738875"/>
            <a:ext cx="8313152" cy="2107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4" name="Google Shape;1074;p9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0526" y="3963398"/>
            <a:ext cx="7067551" cy="983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9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p95"/>
          <p:cNvSpPr txBox="1"/>
          <p:nvPr>
            <p:ph type="title"/>
          </p:nvPr>
        </p:nvSpPr>
        <p:spPr>
          <a:xfrm>
            <a:off x="457200" y="301865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3300"/>
              <a:buFont typeface="Inria Sans"/>
              <a:buNone/>
            </a:pPr>
            <a:r>
              <a:rPr lang="it" sz="2400"/>
              <a:t>Experimental Results</a:t>
            </a:r>
            <a:endParaRPr sz="2400"/>
          </a:p>
        </p:txBody>
      </p:sp>
      <p:sp>
        <p:nvSpPr>
          <p:cNvPr id="1081" name="Google Shape;1081;p95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1082" name="Google Shape;1082;p95"/>
          <p:cNvSpPr/>
          <p:nvPr/>
        </p:nvSpPr>
        <p:spPr>
          <a:xfrm>
            <a:off x="3243250" y="4735118"/>
            <a:ext cx="924300" cy="211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ria Sans"/>
              <a:ea typeface="Inria Sans"/>
              <a:cs typeface="Inria Sans"/>
              <a:sym typeface="Inria Sans"/>
            </a:endParaRPr>
          </a:p>
        </p:txBody>
      </p:sp>
      <p:sp>
        <p:nvSpPr>
          <p:cNvPr id="1083" name="Google Shape;1083;p95"/>
          <p:cNvSpPr txBox="1"/>
          <p:nvPr/>
        </p:nvSpPr>
        <p:spPr>
          <a:xfrm>
            <a:off x="529675" y="962850"/>
            <a:ext cx="7328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E63213"/>
              </a:buClr>
              <a:buSzPts val="1800"/>
              <a:buFont typeface="Inria Sans"/>
              <a:buChar char="⮚"/>
            </a:pPr>
            <a:r>
              <a:rPr lang="it" sz="18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Reconstruction example on ImageNet</a:t>
            </a:r>
            <a:endParaRPr sz="18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pic>
        <p:nvPicPr>
          <p:cNvPr id="1084" name="Google Shape;1084;p9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9675" y="2083242"/>
            <a:ext cx="8229601" cy="17279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42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310" name="Google Shape;310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82807" y="3925718"/>
            <a:ext cx="436565" cy="57675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57267" y="3908500"/>
            <a:ext cx="436565" cy="57675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38207" y="3911561"/>
            <a:ext cx="436565" cy="57675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3" name="Google Shape;313;p42"/>
          <p:cNvCxnSpPr>
            <a:stCxn id="312" idx="0"/>
          </p:cNvCxnSpPr>
          <p:nvPr/>
        </p:nvCxnSpPr>
        <p:spPr>
          <a:xfrm rot="10800000">
            <a:off x="7422789" y="3155261"/>
            <a:ext cx="833700" cy="756300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lg" w="lg" type="triangle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</p:cxnSp>
      <p:cxnSp>
        <p:nvCxnSpPr>
          <p:cNvPr id="314" name="Google Shape;314;p42"/>
          <p:cNvCxnSpPr>
            <a:stCxn id="310" idx="0"/>
          </p:cNvCxnSpPr>
          <p:nvPr/>
        </p:nvCxnSpPr>
        <p:spPr>
          <a:xfrm flipH="1" rot="10800000">
            <a:off x="5501090" y="3142718"/>
            <a:ext cx="854100" cy="783000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lg" w="lg" type="triangle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</p:cxnSp>
      <p:cxnSp>
        <p:nvCxnSpPr>
          <p:cNvPr id="315" name="Google Shape;315;p42"/>
          <p:cNvCxnSpPr>
            <a:stCxn id="311" idx="0"/>
          </p:cNvCxnSpPr>
          <p:nvPr/>
        </p:nvCxnSpPr>
        <p:spPr>
          <a:xfrm flipH="1" rot="10800000">
            <a:off x="6875549" y="3142600"/>
            <a:ext cx="3300" cy="765900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lg" w="lg" type="triangle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</p:cxnSp>
      <p:pic>
        <p:nvPicPr>
          <p:cNvPr id="316" name="Google Shape;316;p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13033" y="1670091"/>
            <a:ext cx="925033" cy="870294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42"/>
          <p:cNvSpPr txBox="1"/>
          <p:nvPr/>
        </p:nvSpPr>
        <p:spPr>
          <a:xfrm>
            <a:off x="362078" y="4642868"/>
            <a:ext cx="79767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Inria Sans"/>
              <a:buNone/>
            </a:pPr>
            <a:r>
              <a:rPr lang="it" sz="9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[1] </a:t>
            </a:r>
            <a:r>
              <a:rPr b="0" i="0" lang="it" sz="9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McMahan, B.; Moore, E.; Ramage, D.; Hampson, S.; and Agüera y Arcas, B. 2017.   Communication-efficient learning of deep networks from decentralized data. In Artificial Intelligence and Statistics,1273–1282. PMLR</a:t>
            </a:r>
            <a:endParaRPr b="0" i="0" sz="9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pic>
        <p:nvPicPr>
          <p:cNvPr id="318" name="Google Shape;318;p4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3372" y="1995003"/>
            <a:ext cx="5375705" cy="57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4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609428" y="2571750"/>
            <a:ext cx="576783" cy="576750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42"/>
          <p:cNvSpPr txBox="1"/>
          <p:nvPr/>
        </p:nvSpPr>
        <p:spPr>
          <a:xfrm>
            <a:off x="112137" y="1137582"/>
            <a:ext cx="6897300" cy="1177200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0" l="0" r="0" t="-4000"/>
            </a:stretch>
          </a:blip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400">
                <a:latin typeface="Calibri"/>
                <a:ea typeface="Calibri"/>
                <a:cs typeface="Calibri"/>
                <a:sym typeface="Calibri"/>
              </a:rPr>
              <a:t> </a:t>
            </a:r>
            <a:endParaRPr sz="1100"/>
          </a:p>
        </p:txBody>
      </p:sp>
      <p:sp>
        <p:nvSpPr>
          <p:cNvPr id="321" name="Google Shape;321;p42"/>
          <p:cNvSpPr txBox="1"/>
          <p:nvPr/>
        </p:nvSpPr>
        <p:spPr>
          <a:xfrm>
            <a:off x="1088500" y="2803000"/>
            <a:ext cx="182100" cy="1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pic>
        <p:nvPicPr>
          <p:cNvPr id="322" name="Google Shape;322;p42" title="{&quot;red&quot;:0,&quot;green&quot;:0,&quot;blue&quot;:0,&quot;origURL&quot;:&quot;https://www.codecogs.com/eqnedit.php?latex=%5Ctheta_%7Bu%7D%5E%7Bt%7D#0&quot;,&quot;size&quot;:27,&quot;width&quot;:652.0629921259841,&quot;height&quot;:158.17322834645668}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577400" y="3424887"/>
            <a:ext cx="171200" cy="22593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23" name="Google Shape;323;p42"/>
          <p:cNvCxnSpPr/>
          <p:nvPr/>
        </p:nvCxnSpPr>
        <p:spPr>
          <a:xfrm flipH="1" rot="10800000">
            <a:off x="4342375" y="3537736"/>
            <a:ext cx="1158900" cy="298800"/>
          </a:xfrm>
          <a:prstGeom prst="straightConnector1">
            <a:avLst/>
          </a:prstGeom>
          <a:noFill/>
          <a:ln cap="flat" cmpd="sng" w="9525">
            <a:solidFill>
              <a:srgbClr val="888888"/>
            </a:solidFill>
            <a:prstDash val="dash"/>
            <a:round/>
            <a:headEnd len="med" w="med" type="none"/>
            <a:tailEnd len="med" w="med" type="none"/>
          </a:ln>
        </p:spPr>
      </p:cxnSp>
      <p:cxnSp>
        <p:nvCxnSpPr>
          <p:cNvPr id="324" name="Google Shape;324;p42"/>
          <p:cNvCxnSpPr/>
          <p:nvPr/>
        </p:nvCxnSpPr>
        <p:spPr>
          <a:xfrm rot="10800000">
            <a:off x="4358875" y="3275461"/>
            <a:ext cx="1142400" cy="202800"/>
          </a:xfrm>
          <a:prstGeom prst="straightConnector1">
            <a:avLst/>
          </a:prstGeom>
          <a:noFill/>
          <a:ln cap="flat" cmpd="sng" w="9525">
            <a:solidFill>
              <a:srgbClr val="888888"/>
            </a:solidFill>
            <a:prstDash val="dash"/>
            <a:round/>
            <a:headEnd len="med" w="med" type="none"/>
            <a:tailEnd len="med" w="med" type="none"/>
          </a:ln>
        </p:spPr>
      </p:cxnSp>
      <p:sp>
        <p:nvSpPr>
          <p:cNvPr id="325" name="Google Shape;325;p42"/>
          <p:cNvSpPr/>
          <p:nvPr/>
        </p:nvSpPr>
        <p:spPr>
          <a:xfrm>
            <a:off x="1041800" y="2668275"/>
            <a:ext cx="3300600" cy="16938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888888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ria Sans"/>
              <a:ea typeface="Inria Sans"/>
              <a:cs typeface="Inria Sans"/>
              <a:sym typeface="Inria Sans"/>
            </a:endParaRPr>
          </a:p>
        </p:txBody>
      </p:sp>
      <p:pic>
        <p:nvPicPr>
          <p:cNvPr id="326" name="Google Shape;326;p4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768469" y="3722296"/>
            <a:ext cx="436575" cy="43001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27" name="Google Shape;327;p4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499125" y="3706475"/>
            <a:ext cx="468693" cy="46165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28" name="Google Shape;328;p4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768475" y="3032821"/>
            <a:ext cx="436575" cy="46082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29" name="Google Shape;329;p42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3436688" y="3017975"/>
            <a:ext cx="468700" cy="4905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30" name="Google Shape;330;p42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1196492" y="3493648"/>
            <a:ext cx="1391568" cy="697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42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1122367" y="3049498"/>
            <a:ext cx="1539796" cy="225950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42"/>
          <p:cNvSpPr txBox="1"/>
          <p:nvPr>
            <p:ph type="title"/>
          </p:nvPr>
        </p:nvSpPr>
        <p:spPr>
          <a:xfrm>
            <a:off x="457200" y="331940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3300"/>
              <a:buFont typeface="Inria Sans"/>
              <a:buNone/>
            </a:pPr>
            <a:r>
              <a:rPr lang="it"/>
              <a:t>Federated Learning (FL)</a:t>
            </a:r>
            <a:endParaRPr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9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" name="Google Shape;1090;p96"/>
          <p:cNvSpPr txBox="1"/>
          <p:nvPr>
            <p:ph type="title"/>
          </p:nvPr>
        </p:nvSpPr>
        <p:spPr>
          <a:xfrm>
            <a:off x="457200" y="301865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3300"/>
              <a:buFont typeface="Inria Sans"/>
              <a:buNone/>
            </a:pPr>
            <a:r>
              <a:rPr lang="it" sz="2400"/>
              <a:t>Future works and conclusions</a:t>
            </a:r>
            <a:endParaRPr sz="2400"/>
          </a:p>
        </p:txBody>
      </p:sp>
      <p:sp>
        <p:nvSpPr>
          <p:cNvPr id="1091" name="Google Shape;1091;p96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1092" name="Google Shape;1092;p96"/>
          <p:cNvSpPr/>
          <p:nvPr/>
        </p:nvSpPr>
        <p:spPr>
          <a:xfrm>
            <a:off x="3243250" y="4735118"/>
            <a:ext cx="924300" cy="211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ria Sans"/>
              <a:ea typeface="Inria Sans"/>
              <a:cs typeface="Inria Sans"/>
              <a:sym typeface="Inria Sans"/>
            </a:endParaRPr>
          </a:p>
        </p:txBody>
      </p:sp>
      <p:sp>
        <p:nvSpPr>
          <p:cNvPr id="1093" name="Google Shape;1093;p96"/>
          <p:cNvSpPr txBox="1"/>
          <p:nvPr/>
        </p:nvSpPr>
        <p:spPr>
          <a:xfrm>
            <a:off x="217825" y="1410525"/>
            <a:ext cx="8564100" cy="24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E63213"/>
              </a:buClr>
              <a:buSzPts val="1800"/>
              <a:buFont typeface="Inria Sans"/>
              <a:buChar char="⮚"/>
            </a:pPr>
            <a:r>
              <a:rPr lang="it" sz="18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First attack that verifies correct isolation and perfectly recovers inputs</a:t>
            </a:r>
            <a:endParaRPr sz="18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E63213"/>
              </a:buClr>
              <a:buSzPts val="1800"/>
              <a:buFont typeface="Inria Sans"/>
              <a:buChar char="⮚"/>
            </a:pPr>
            <a:r>
              <a:rPr lang="it" sz="18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Extend to different activation functions (e.g. SiLU and GeLU)</a:t>
            </a:r>
            <a:endParaRPr sz="18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E63213"/>
              </a:buClr>
              <a:buSzPts val="1800"/>
              <a:buFont typeface="Inria Sans"/>
              <a:buChar char="⮚"/>
            </a:pPr>
            <a:r>
              <a:rPr lang="it" sz="18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Extend to different models (e.g. Transformers ResNets)</a:t>
            </a:r>
            <a:endParaRPr sz="18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E63213"/>
              </a:buClr>
              <a:buSzPts val="1800"/>
              <a:buFont typeface="Inria Sans"/>
              <a:buChar char="⮚"/>
            </a:pPr>
            <a:r>
              <a:rPr lang="it" sz="18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Adapt to DP-SGD setting</a:t>
            </a:r>
            <a:endParaRPr sz="18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7" name="Shape 1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8" name="Google Shape;1098;p97"/>
          <p:cNvSpPr txBox="1"/>
          <p:nvPr>
            <p:ph type="title"/>
          </p:nvPr>
        </p:nvSpPr>
        <p:spPr>
          <a:xfrm>
            <a:off x="457200" y="2143125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5000"/>
              <a:buFont typeface="Inria Sans"/>
              <a:buNone/>
            </a:pPr>
            <a:r>
              <a:rPr lang="it" sz="5000"/>
              <a:t>Thank You!</a:t>
            </a:r>
            <a:endParaRPr/>
          </a:p>
        </p:txBody>
      </p:sp>
      <p:sp>
        <p:nvSpPr>
          <p:cNvPr id="1099" name="Google Shape;1099;p97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43"/>
          <p:cNvSpPr txBox="1"/>
          <p:nvPr>
            <p:ph type="title"/>
          </p:nvPr>
        </p:nvSpPr>
        <p:spPr>
          <a:xfrm>
            <a:off x="457200" y="331940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3300"/>
              <a:buFont typeface="Inria Sans"/>
              <a:buNone/>
            </a:pPr>
            <a:r>
              <a:rPr lang="it"/>
              <a:t>Data Reconstruction Attacks</a:t>
            </a:r>
            <a:endParaRPr/>
          </a:p>
        </p:txBody>
      </p:sp>
      <p:sp>
        <p:nvSpPr>
          <p:cNvPr id="339" name="Google Shape;339;p43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340" name="Google Shape;340;p43"/>
          <p:cNvSpPr txBox="1"/>
          <p:nvPr/>
        </p:nvSpPr>
        <p:spPr>
          <a:xfrm>
            <a:off x="457200" y="1067575"/>
            <a:ext cx="8229600" cy="20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22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Goal: reconstruct client’s input dataset       from shared gradients updates </a:t>
            </a:r>
            <a:endParaRPr sz="600"/>
          </a:p>
          <a:p>
            <a:pPr indent="-190500" lvl="1" marL="685800" marR="0" rtl="0" algn="l">
              <a:spcBef>
                <a:spcPts val="0"/>
              </a:spcBef>
              <a:spcAft>
                <a:spcPts val="0"/>
              </a:spcAft>
              <a:buClr>
                <a:srgbClr val="E63312"/>
              </a:buClr>
              <a:buSzPts val="2400"/>
              <a:buFont typeface="Noto Sans Symbols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9144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pic>
        <p:nvPicPr>
          <p:cNvPr id="341" name="Google Shape;341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19049" y="1169174"/>
            <a:ext cx="313375" cy="245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p43" title="{&quot;red&quot;:0,&quot;green&quot;:0,&quot;blue&quot;:0,&quot;origURL&quot;:&quot;https://www.codecogs.com/eqnedit.php?latex=(%5Ctheta%5Et%20-%20%5Ctheta_%7Bu%7D%5E%7Bt%7D)#0&quot;,&quot;size&quot;:27,&quot;width&quot;:652.0629921259842,&quot;height&quot;:158.1732283464567}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18451" y="1439589"/>
            <a:ext cx="1113725" cy="344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3" name="Google Shape;343;p4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05841" y="1937876"/>
            <a:ext cx="1594314" cy="1594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p4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00161" y="1937895"/>
            <a:ext cx="1594314" cy="1594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4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161066" y="3676249"/>
            <a:ext cx="6448972" cy="7159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p4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09775" y="1937885"/>
            <a:ext cx="3139602" cy="1594351"/>
          </a:xfrm>
          <a:prstGeom prst="rect">
            <a:avLst/>
          </a:prstGeom>
          <a:noFill/>
          <a:ln>
            <a:noFill/>
          </a:ln>
        </p:spPr>
      </p:pic>
      <p:sp>
        <p:nvSpPr>
          <p:cNvPr id="347" name="Google Shape;347;p43"/>
          <p:cNvSpPr txBox="1"/>
          <p:nvPr/>
        </p:nvSpPr>
        <p:spPr>
          <a:xfrm>
            <a:off x="462493" y="4638435"/>
            <a:ext cx="76860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9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[2] Geiping, J., Bauermeister, H., Dröge, H., &amp; Moeller, M. (2020). Inverting gradients - how easy is it to break privacy in federated learning? In Proceedings of the 34th International Conference on Neural Information Processing Systems</a:t>
            </a:r>
            <a:endParaRPr sz="11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44"/>
          <p:cNvSpPr txBox="1"/>
          <p:nvPr>
            <p:ph type="title"/>
          </p:nvPr>
        </p:nvSpPr>
        <p:spPr>
          <a:xfrm>
            <a:off x="457200" y="331940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3300"/>
              <a:buFont typeface="Inria Sans"/>
              <a:buNone/>
            </a:pPr>
            <a:r>
              <a:rPr lang="it"/>
              <a:t>What do attacks recovery?</a:t>
            </a:r>
            <a:endParaRPr sz="2800"/>
          </a:p>
        </p:txBody>
      </p:sp>
      <p:sp>
        <p:nvSpPr>
          <p:cNvPr id="354" name="Google Shape;354;p44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355" name="Google Shape;355;p44"/>
          <p:cNvSpPr txBox="1"/>
          <p:nvPr/>
        </p:nvSpPr>
        <p:spPr>
          <a:xfrm>
            <a:off x="457189" y="1101982"/>
            <a:ext cx="79317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20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Human inspection can help sometimes</a:t>
            </a:r>
            <a:r>
              <a:rPr lang="it" sz="20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…</a:t>
            </a:r>
            <a:endParaRPr sz="700">
              <a:solidFill>
                <a:schemeClr val="dk1"/>
              </a:solidFill>
            </a:endParaRPr>
          </a:p>
        </p:txBody>
      </p:sp>
      <p:pic>
        <p:nvPicPr>
          <p:cNvPr id="356" name="Google Shape;356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84366" y="2188463"/>
            <a:ext cx="2064917" cy="205935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94723" y="2182875"/>
            <a:ext cx="2070574" cy="2064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45"/>
          <p:cNvSpPr txBox="1"/>
          <p:nvPr>
            <p:ph type="title"/>
          </p:nvPr>
        </p:nvSpPr>
        <p:spPr>
          <a:xfrm>
            <a:off x="457200" y="331940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84257"/>
              </a:buClr>
              <a:buSzPts val="3300"/>
              <a:buFont typeface="Inria Sans"/>
              <a:buNone/>
            </a:pPr>
            <a:r>
              <a:rPr lang="it"/>
              <a:t>What do attacks recovery?</a:t>
            </a:r>
            <a:endParaRPr sz="2800"/>
          </a:p>
        </p:txBody>
      </p:sp>
      <p:sp>
        <p:nvSpPr>
          <p:cNvPr id="364" name="Google Shape;364;p45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365" name="Google Shape;365;p45"/>
          <p:cNvSpPr txBox="1"/>
          <p:nvPr/>
        </p:nvSpPr>
        <p:spPr>
          <a:xfrm>
            <a:off x="457189" y="1101982"/>
            <a:ext cx="79317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20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Human inspection can help sometimes…</a:t>
            </a:r>
            <a:endParaRPr sz="20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2000">
                <a:solidFill>
                  <a:schemeClr val="accent2"/>
                </a:solidFill>
                <a:latin typeface="Inria Sans"/>
                <a:ea typeface="Inria Sans"/>
                <a:cs typeface="Inria Sans"/>
                <a:sym typeface="Inria Sans"/>
              </a:rPr>
              <a:t>…</a:t>
            </a:r>
            <a:r>
              <a:rPr lang="it" sz="2000">
                <a:solidFill>
                  <a:schemeClr val="accent2"/>
                </a:solidFill>
                <a:latin typeface="Inria Sans"/>
                <a:ea typeface="Inria Sans"/>
                <a:cs typeface="Inria Sans"/>
                <a:sym typeface="Inria Sans"/>
              </a:rPr>
              <a:t>but is not enough!</a:t>
            </a:r>
            <a:endParaRPr sz="2000">
              <a:solidFill>
                <a:schemeClr val="accent2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pic>
        <p:nvPicPr>
          <p:cNvPr id="366" name="Google Shape;366;p45" title="{&quot;red&quot;:0,&quot;green&quot;:0,&quot;blue&quot;:0,&quot;origURL&quot;:&quot;http://www.texrendr.com/?eqn=%5B0.6176%2C%20%20%20%20%20-0.0081%2C%20%20%20%20%20-0.0658%2C%20%20%20%20%20%200.7867%2C%20%20%20%20%20%200.4193%2C%0A%20%20%20%20%20%20%20%20%20%20%20%20%200.3887%2C%20%20%20%20%20%200.7803%2C%20%20%20%20%20%200.3772%2C%20%20%20%20%20%200.3688%2C%20%20%20%20%20%200.9080%5D#0&quot;,&quot;size&quot;:10.5,&quot;width&quot;:236.2204724409449,&quot;height&quot;:65.45669291338582}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0999" y="3662681"/>
            <a:ext cx="7422002" cy="2256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7" name="Google Shape;367;p45" title="{&quot;red&quot;:0,&quot;green&quot;:0,&quot;blue&quot;:0,&quot;origURL&quot;:&quot;http://www.texrendr.com/?eqn=%5B0.3753%2C%20%20%20%20%20-0.0249%2C%20%20%20%20%20-0.1130%2C%20%20%20%20%20%200.0378%2C%20%20%20%20%20%200.0434%2C%0A%20%20%20%20%20%20%20%20%20%20%20%20%200.4150%2C%20%20%20%20%20%200.0134%2C%20%20%20%20%20-0.1041%2C%20%20%20%20%20%200.3533%2C%20%20%20%20%20%200.304%5D#0&quot;,&quot;size&quot;:10.5,&quot;width&quot;:236.2204724409449,&quot;height&quot;:65.45669291338582}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0993" y="4063200"/>
            <a:ext cx="7422015" cy="223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Google Shape;368;p45" title="{&quot;red&quot;:204,&quot;green&quot;:204,&quot;blue&quot;:204,&quot;origURL&quot;:&quot;http://www.texrendr.com/?eqn=%5B0.2715%2C%20%20%20%20%20-0.0321%2C%20%20%20%20%20-0.1333%2C%20%20%20%20%20-0.2831%2C%20%20%20%20%20-0.1177%2C%0A%20%20%20%20%20%20%20%20%20%20%20%20%200.4263%2C%20%20%20%20%20-0.3153%2C%20%20%20%20%20-0.3103%2C%20%20%20%20%20%200.3466%2C%20%20%20%20%20%200.0454%5D#0&quot;,&quot;size&quot;:10.5,&quot;width&quot;:236.2204724409449,&quot;height&quot;:78.16535433070867}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61001" y="3231250"/>
            <a:ext cx="7421999" cy="211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1_Tema_inria">
  <a:themeElements>
    <a:clrScheme name="Bureau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i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